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15"/>
  </p:notesMasterIdLst>
  <p:sldIdLst>
    <p:sldId id="1536" r:id="rId2"/>
    <p:sldId id="1519" r:id="rId3"/>
    <p:sldId id="1501" r:id="rId4"/>
    <p:sldId id="1530" r:id="rId5"/>
    <p:sldId id="1612" r:id="rId6"/>
    <p:sldId id="1608" r:id="rId7"/>
    <p:sldId id="1613" r:id="rId8"/>
    <p:sldId id="1522" r:id="rId9"/>
    <p:sldId id="1652" r:id="rId10"/>
    <p:sldId id="1593" r:id="rId11"/>
    <p:sldId id="1445" r:id="rId12"/>
    <p:sldId id="1549" r:id="rId13"/>
    <p:sldId id="1658" r:id="rId14"/>
  </p:sldIdLst>
  <p:sldSz cx="12192000" cy="6858000"/>
  <p:notesSz cx="6858000" cy="9144000"/>
  <p:embeddedFontLst>
    <p:embeddedFont>
      <p:font typeface="Cabin" panose="020F050202020403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Futura Condensed" panose="020B0602020204020303" pitchFamily="34" charset="-79"/>
      <p:boldItalic r:id="rId26"/>
    </p:embeddedFont>
    <p:embeddedFont>
      <p:font typeface="Muli" pitchFamily="2" charset="77"/>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260" userDrawn="1">
          <p15:clr>
            <a:srgbClr val="A4A3A4"/>
          </p15:clr>
        </p15:guide>
        <p15:guide id="4" orient="horz" pos="23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33"/>
    <a:srgbClr val="F6F6F6"/>
    <a:srgbClr val="EB6C2C"/>
    <a:srgbClr val="EA6E2C"/>
    <a:srgbClr val="EB6E2C"/>
    <a:srgbClr val="8BC7C9"/>
    <a:srgbClr val="C2E2E5"/>
    <a:srgbClr val="90D0D4"/>
    <a:srgbClr val="A5EFF3"/>
    <a:srgbClr val="FF98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13"/>
    <p:restoredTop sz="86395" autoAdjust="0"/>
  </p:normalViewPr>
  <p:slideViewPr>
    <p:cSldViewPr snapToGrid="0" snapToObjects="1">
      <p:cViewPr>
        <p:scale>
          <a:sx n="84" d="100"/>
          <a:sy n="84" d="100"/>
        </p:scale>
        <p:origin x="1544" y="736"/>
      </p:cViewPr>
      <p:guideLst>
        <p:guide orient="horz" pos="2160"/>
        <p:guide pos="3840"/>
        <p:guide orient="horz" pos="2260"/>
        <p:guide orient="horz" pos="2360"/>
      </p:guideLst>
    </p:cSldViewPr>
  </p:slideViewPr>
  <p:outlineViewPr>
    <p:cViewPr>
      <p:scale>
        <a:sx n="33" d="100"/>
        <a:sy n="33" d="100"/>
      </p:scale>
      <p:origin x="0" y="-450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5" d="100"/>
          <a:sy n="135" d="100"/>
        </p:scale>
        <p:origin x="683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305F4-FB76-A541-8EE9-6586824D8070}" type="datetimeFigureOut">
              <a:rPr lang="en-US" smtClean="0"/>
              <a:t>11/17/20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392BF-3773-6F4B-AF81-3FF54242CE6D}" type="slidenum">
              <a:rPr lang="en-US" smtClean="0"/>
              <a:t>‹#›</a:t>
            </a:fld>
            <a:endParaRPr lang="en-US"/>
          </a:p>
        </p:txBody>
      </p:sp>
    </p:spTree>
    <p:extLst>
      <p:ext uri="{BB962C8B-B14F-4D97-AF65-F5344CB8AC3E}">
        <p14:creationId xmlns:p14="http://schemas.microsoft.com/office/powerpoint/2010/main" val="166156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the slide title</a:t>
            </a:r>
          </a:p>
        </p:txBody>
      </p:sp>
      <p:sp>
        <p:nvSpPr>
          <p:cNvPr id="4" name="Slide Number Placeholder 3"/>
          <p:cNvSpPr>
            <a:spLocks noGrp="1"/>
          </p:cNvSpPr>
          <p:nvPr>
            <p:ph type="sldNum" sz="quarter" idx="5"/>
          </p:nvPr>
        </p:nvSpPr>
        <p:spPr/>
        <p:txBody>
          <a:bodyPr/>
          <a:lstStyle/>
          <a:p>
            <a:fld id="{D91392BF-3773-6F4B-AF81-3FF54242CE6D}" type="slidenum">
              <a:rPr lang="en-US" smtClean="0"/>
              <a:t>1</a:t>
            </a:fld>
            <a:endParaRPr lang="en-US"/>
          </a:p>
        </p:txBody>
      </p:sp>
    </p:spTree>
    <p:extLst>
      <p:ext uri="{BB962C8B-B14F-4D97-AF65-F5344CB8AC3E}">
        <p14:creationId xmlns:p14="http://schemas.microsoft.com/office/powerpoint/2010/main" val="371784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Futura font here</a:t>
            </a:r>
          </a:p>
        </p:txBody>
      </p:sp>
      <p:sp>
        <p:nvSpPr>
          <p:cNvPr id="4" name="Slide Number Placeholder 3"/>
          <p:cNvSpPr>
            <a:spLocks noGrp="1"/>
          </p:cNvSpPr>
          <p:nvPr>
            <p:ph type="sldNum" sz="quarter" idx="5"/>
          </p:nvPr>
        </p:nvSpPr>
        <p:spPr/>
        <p:txBody>
          <a:bodyPr/>
          <a:lstStyle/>
          <a:p>
            <a:fld id="{D91392BF-3773-6F4B-AF81-3FF54242CE6D}" type="slidenum">
              <a:rPr lang="en-US" smtClean="0"/>
              <a:t>12</a:t>
            </a:fld>
            <a:endParaRPr lang="en-US"/>
          </a:p>
        </p:txBody>
      </p:sp>
    </p:spTree>
    <p:extLst>
      <p:ext uri="{BB962C8B-B14F-4D97-AF65-F5344CB8AC3E}">
        <p14:creationId xmlns:p14="http://schemas.microsoft.com/office/powerpoint/2010/main" val="311516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 depth for the 3 lines of solutions</a:t>
            </a:r>
          </a:p>
          <a:p>
            <a:r>
              <a:rPr lang="en-US" dirty="0"/>
              <a:t>(maybe add a sentence about each of them)</a:t>
            </a:r>
          </a:p>
          <a:p>
            <a:endParaRPr lang="en-US" dirty="0"/>
          </a:p>
        </p:txBody>
      </p:sp>
      <p:sp>
        <p:nvSpPr>
          <p:cNvPr id="4" name="Slide Number Placeholder 3"/>
          <p:cNvSpPr>
            <a:spLocks noGrp="1"/>
          </p:cNvSpPr>
          <p:nvPr>
            <p:ph type="sldNum" sz="quarter" idx="5"/>
          </p:nvPr>
        </p:nvSpPr>
        <p:spPr/>
        <p:txBody>
          <a:bodyPr/>
          <a:lstStyle/>
          <a:p>
            <a:fld id="{D91392BF-3773-6F4B-AF81-3FF54242CE6D}" type="slidenum">
              <a:rPr lang="en-US" smtClean="0"/>
              <a:t>13</a:t>
            </a:fld>
            <a:endParaRPr lang="en-US"/>
          </a:p>
        </p:txBody>
      </p:sp>
    </p:spTree>
    <p:extLst>
      <p:ext uri="{BB962C8B-B14F-4D97-AF65-F5344CB8AC3E}">
        <p14:creationId xmlns:p14="http://schemas.microsoft.com/office/powerpoint/2010/main" val="169462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a:t>
            </a:r>
          </a:p>
        </p:txBody>
      </p:sp>
      <p:sp>
        <p:nvSpPr>
          <p:cNvPr id="4" name="Slide Number Placeholder 3"/>
          <p:cNvSpPr>
            <a:spLocks noGrp="1"/>
          </p:cNvSpPr>
          <p:nvPr>
            <p:ph type="sldNum" sz="quarter" idx="5"/>
          </p:nvPr>
        </p:nvSpPr>
        <p:spPr/>
        <p:txBody>
          <a:bodyPr/>
          <a:lstStyle/>
          <a:p>
            <a:fld id="{D91392BF-3773-6F4B-AF81-3FF54242CE6D}" type="slidenum">
              <a:rPr lang="en-US" smtClean="0"/>
              <a:t>2</a:t>
            </a:fld>
            <a:endParaRPr lang="en-US"/>
          </a:p>
        </p:txBody>
      </p:sp>
    </p:spTree>
    <p:extLst>
      <p:ext uri="{BB962C8B-B14F-4D97-AF65-F5344CB8AC3E}">
        <p14:creationId xmlns:p14="http://schemas.microsoft.com/office/powerpoint/2010/main" val="1222302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 depth for the 3 lines of solutions</a:t>
            </a:r>
          </a:p>
          <a:p>
            <a:r>
              <a:rPr lang="en-US" dirty="0"/>
              <a:t>(maybe add a sentence about each of them)</a:t>
            </a:r>
          </a:p>
          <a:p>
            <a:endParaRPr lang="en-US" dirty="0"/>
          </a:p>
        </p:txBody>
      </p:sp>
      <p:sp>
        <p:nvSpPr>
          <p:cNvPr id="4" name="Slide Number Placeholder 3"/>
          <p:cNvSpPr>
            <a:spLocks noGrp="1"/>
          </p:cNvSpPr>
          <p:nvPr>
            <p:ph type="sldNum" sz="quarter" idx="5"/>
          </p:nvPr>
        </p:nvSpPr>
        <p:spPr/>
        <p:txBody>
          <a:bodyPr/>
          <a:lstStyle/>
          <a:p>
            <a:fld id="{D91392BF-3773-6F4B-AF81-3FF54242CE6D}" type="slidenum">
              <a:rPr lang="en-US" smtClean="0"/>
              <a:t>3</a:t>
            </a:fld>
            <a:endParaRPr lang="en-US"/>
          </a:p>
        </p:txBody>
      </p:sp>
    </p:spTree>
    <p:extLst>
      <p:ext uri="{BB962C8B-B14F-4D97-AF65-F5344CB8AC3E}">
        <p14:creationId xmlns:p14="http://schemas.microsoft.com/office/powerpoint/2010/main" val="221487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392BF-3773-6F4B-AF81-3FF54242CE6D}" type="slidenum">
              <a:rPr lang="en-US" smtClean="0"/>
              <a:t>4</a:t>
            </a:fld>
            <a:endParaRPr lang="en-US"/>
          </a:p>
        </p:txBody>
      </p:sp>
    </p:spTree>
    <p:extLst>
      <p:ext uri="{BB962C8B-B14F-4D97-AF65-F5344CB8AC3E}">
        <p14:creationId xmlns:p14="http://schemas.microsoft.com/office/powerpoint/2010/main" val="76077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uniform, flat icon above title, or instead of a title</a:t>
            </a:r>
          </a:p>
        </p:txBody>
      </p:sp>
      <p:sp>
        <p:nvSpPr>
          <p:cNvPr id="4" name="Slide Number Placeholder 3"/>
          <p:cNvSpPr>
            <a:spLocks noGrp="1"/>
          </p:cNvSpPr>
          <p:nvPr>
            <p:ph type="sldNum" sz="quarter" idx="5"/>
          </p:nvPr>
        </p:nvSpPr>
        <p:spPr/>
        <p:txBody>
          <a:bodyPr/>
          <a:lstStyle/>
          <a:p>
            <a:fld id="{D91392BF-3773-6F4B-AF81-3FF54242CE6D}" type="slidenum">
              <a:rPr lang="en-US" smtClean="0"/>
              <a:t>5</a:t>
            </a:fld>
            <a:endParaRPr lang="en-US"/>
          </a:p>
        </p:txBody>
      </p:sp>
    </p:spTree>
    <p:extLst>
      <p:ext uri="{BB962C8B-B14F-4D97-AF65-F5344CB8AC3E}">
        <p14:creationId xmlns:p14="http://schemas.microsoft.com/office/powerpoint/2010/main" val="184634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392BF-3773-6F4B-AF81-3FF54242CE6D}" type="slidenum">
              <a:rPr lang="en-US" smtClean="0"/>
              <a:t>6</a:t>
            </a:fld>
            <a:endParaRPr lang="en-US"/>
          </a:p>
        </p:txBody>
      </p:sp>
    </p:spTree>
    <p:extLst>
      <p:ext uri="{BB962C8B-B14F-4D97-AF65-F5344CB8AC3E}">
        <p14:creationId xmlns:p14="http://schemas.microsoft.com/office/powerpoint/2010/main" val="782554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Futura font here</a:t>
            </a:r>
          </a:p>
        </p:txBody>
      </p:sp>
      <p:sp>
        <p:nvSpPr>
          <p:cNvPr id="4" name="Slide Number Placeholder 3"/>
          <p:cNvSpPr>
            <a:spLocks noGrp="1"/>
          </p:cNvSpPr>
          <p:nvPr>
            <p:ph type="sldNum" sz="quarter" idx="5"/>
          </p:nvPr>
        </p:nvSpPr>
        <p:spPr/>
        <p:txBody>
          <a:bodyPr/>
          <a:lstStyle/>
          <a:p>
            <a:fld id="{D91392BF-3773-6F4B-AF81-3FF54242CE6D}" type="slidenum">
              <a:rPr lang="en-US" smtClean="0"/>
              <a:t>7</a:t>
            </a:fld>
            <a:endParaRPr lang="en-US"/>
          </a:p>
        </p:txBody>
      </p:sp>
    </p:spTree>
    <p:extLst>
      <p:ext uri="{BB962C8B-B14F-4D97-AF65-F5344CB8AC3E}">
        <p14:creationId xmlns:p14="http://schemas.microsoft.com/office/powerpoint/2010/main" val="74820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392BF-3773-6F4B-AF81-3FF54242CE6D}" type="slidenum">
              <a:rPr lang="en-US" smtClean="0"/>
              <a:t>9</a:t>
            </a:fld>
            <a:endParaRPr lang="en-US"/>
          </a:p>
        </p:txBody>
      </p:sp>
    </p:spTree>
    <p:extLst>
      <p:ext uri="{BB962C8B-B14F-4D97-AF65-F5344CB8AC3E}">
        <p14:creationId xmlns:p14="http://schemas.microsoft.com/office/powerpoint/2010/main" val="43202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last time</a:t>
            </a:r>
          </a:p>
        </p:txBody>
      </p:sp>
      <p:sp>
        <p:nvSpPr>
          <p:cNvPr id="4" name="Slide Number Placeholder 3"/>
          <p:cNvSpPr>
            <a:spLocks noGrp="1"/>
          </p:cNvSpPr>
          <p:nvPr>
            <p:ph type="sldNum" sz="quarter" idx="5"/>
          </p:nvPr>
        </p:nvSpPr>
        <p:spPr/>
        <p:txBody>
          <a:bodyPr/>
          <a:lstStyle/>
          <a:p>
            <a:fld id="{D91392BF-3773-6F4B-AF81-3FF54242CE6D}" type="slidenum">
              <a:rPr lang="en-US" smtClean="0"/>
              <a:t>10</a:t>
            </a:fld>
            <a:endParaRPr lang="en-US"/>
          </a:p>
        </p:txBody>
      </p:sp>
    </p:spTree>
    <p:extLst>
      <p:ext uri="{BB962C8B-B14F-4D97-AF65-F5344CB8AC3E}">
        <p14:creationId xmlns:p14="http://schemas.microsoft.com/office/powerpoint/2010/main" val="421808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7BF9-48DB-D641-9075-C630C509CDA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4981B2-5489-744E-9284-C035627A7EC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Slide Number Placeholder 3">
            <a:extLst>
              <a:ext uri="{FF2B5EF4-FFF2-40B4-BE49-F238E27FC236}">
                <a16:creationId xmlns:a16="http://schemas.microsoft.com/office/drawing/2014/main" id="{93514A52-2E1F-E745-ACD6-F2027C7F07CF}"/>
              </a:ext>
            </a:extLst>
          </p:cNvPr>
          <p:cNvSpPr>
            <a:spLocks noGrp="1"/>
          </p:cNvSpPr>
          <p:nvPr>
            <p:ph type="sldNum" sz="quarter" idx="12"/>
          </p:nvPr>
        </p:nvSpPr>
        <p:spPr>
          <a:xfrm>
            <a:off x="11530584" y="6318504"/>
            <a:ext cx="2743200" cy="365125"/>
          </a:xfrm>
          <a:prstGeom prst="rect">
            <a:avLst/>
          </a:prstGeom>
        </p:spPr>
        <p:txBody>
          <a:bodyPr/>
          <a:lstStyle>
            <a:lvl1pPr>
              <a:defRPr b="0" i="0">
                <a:solidFill>
                  <a:srgbClr val="3E3E3E"/>
                </a:solidFill>
                <a:latin typeface="Futura Condensed Medium" panose="020B0602020204020303" pitchFamily="34" charset="-79"/>
                <a:cs typeface="Futura Condensed Medium" panose="020B0602020204020303" pitchFamily="34" charset="-79"/>
              </a:defRPr>
            </a:lvl1pPr>
          </a:lstStyle>
          <a:p>
            <a:fld id="{16EF6A19-7367-5D4C-AC10-6C900C5D886F}" type="slidenum">
              <a:rPr lang="en-US" smtClean="0"/>
              <a:pPr/>
              <a:t>‹#›</a:t>
            </a:fld>
            <a:endParaRPr lang="en-US" dirty="0"/>
          </a:p>
        </p:txBody>
      </p:sp>
    </p:spTree>
    <p:extLst>
      <p:ext uri="{BB962C8B-B14F-4D97-AF65-F5344CB8AC3E}">
        <p14:creationId xmlns:p14="http://schemas.microsoft.com/office/powerpoint/2010/main" val="287198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580E-0C1C-EC45-8123-6010E98BE9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26BDC-A6D0-8B4B-9BF2-8AE2A20181E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391E-C5EE-9740-B477-874BE7E3F64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03D7F6D-9ABF-0047-BE02-344A999A6C9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7D53A75-B52C-0146-A309-A3B687866034}"/>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
        <p:nvSpPr>
          <p:cNvPr id="7" name="Oval 6">
            <a:extLst>
              <a:ext uri="{FF2B5EF4-FFF2-40B4-BE49-F238E27FC236}">
                <a16:creationId xmlns:a16="http://schemas.microsoft.com/office/drawing/2014/main" id="{7483579E-B754-BF41-B9DF-54949226722C}"/>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Oval 7">
            <a:extLst>
              <a:ext uri="{FF2B5EF4-FFF2-40B4-BE49-F238E27FC236}">
                <a16:creationId xmlns:a16="http://schemas.microsoft.com/office/drawing/2014/main" id="{38689941-CF6B-864A-A34F-BAFD505E7995}"/>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925DE9A-59C4-C545-99BB-0DC371B60AE4}"/>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D03B0AE-0474-1A45-A7A6-131AADB35669}"/>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06D2767-8E7A-5441-B9C7-AFFD1F6737DB}"/>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8D6A85-C287-F545-941B-BAAB0A476B32}"/>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D136C3E-3A49-6C49-AB32-AB4E8DA18867}"/>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019D77-8FB5-DF4E-B309-1C452B4D90FF}"/>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976801-8634-F54F-8BBA-A6E09E22063E}"/>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EA9A52-4DD5-5A4F-9E6A-0967E93FDA7D}"/>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9CF89A-F5E5-D64F-B801-093FB8BCA2E7}"/>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E3F9217-EF34-1A4B-9056-0C9D66E7E413}"/>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19" name="TextBox 18">
            <a:extLst>
              <a:ext uri="{FF2B5EF4-FFF2-40B4-BE49-F238E27FC236}">
                <a16:creationId xmlns:a16="http://schemas.microsoft.com/office/drawing/2014/main" id="{DD071A0D-B785-AB4C-9B01-D89791E76238}"/>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0" name="Oval 19">
            <a:extLst>
              <a:ext uri="{FF2B5EF4-FFF2-40B4-BE49-F238E27FC236}">
                <a16:creationId xmlns:a16="http://schemas.microsoft.com/office/drawing/2014/main" id="{D9A9A1FE-7DE3-CC43-9CA2-93F50D9C90D5}"/>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44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D9F254-95C9-0F44-B199-AB0524DB165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234EB-793B-8A45-97C0-B4D5CB2A1BB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4C831-81F7-D54B-B551-7E32D687917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95D4C61-37EA-C74D-9048-CC261A67DEB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56943FEB-5D8C-8447-88F2-ACD09CF6E23E}"/>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Tree>
    <p:extLst>
      <p:ext uri="{BB962C8B-B14F-4D97-AF65-F5344CB8AC3E}">
        <p14:creationId xmlns:p14="http://schemas.microsoft.com/office/powerpoint/2010/main" val="167511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E80F-F893-A948-8CED-F11A6C643890}"/>
              </a:ext>
            </a:extLst>
          </p:cNvPr>
          <p:cNvSpPr>
            <a:spLocks noGrp="1"/>
          </p:cNvSpPr>
          <p:nvPr>
            <p:ph type="title"/>
          </p:nvPr>
        </p:nvSpPr>
        <p:spPr>
          <a:xfrm>
            <a:off x="381000" y="522288"/>
            <a:ext cx="10515600" cy="534988"/>
          </a:xfrm>
          <a:prstGeom prst="rect">
            <a:avLst/>
          </a:prstGeom>
        </p:spPr>
        <p:txBody>
          <a:bodyPr/>
          <a:lstStyle>
            <a:lvl1pPr>
              <a:defRPr sz="2600">
                <a:latin typeface="Muli" pitchFamily="2" charset="77"/>
              </a:defRPr>
            </a:lvl1pPr>
          </a:lstStyle>
          <a:p>
            <a:r>
              <a:rPr lang="en-US" dirty="0"/>
              <a:t>Click to edit Master title style</a:t>
            </a:r>
          </a:p>
        </p:txBody>
      </p:sp>
      <p:sp>
        <p:nvSpPr>
          <p:cNvPr id="4" name="Date Placeholder 3">
            <a:extLst>
              <a:ext uri="{FF2B5EF4-FFF2-40B4-BE49-F238E27FC236}">
                <a16:creationId xmlns:a16="http://schemas.microsoft.com/office/drawing/2014/main" id="{B7B4B8CA-BF2E-3B4C-9F81-1AEDDBB814B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F25E08-4F9E-3F44-A612-69E2DB4E29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Oval 6">
            <a:extLst>
              <a:ext uri="{FF2B5EF4-FFF2-40B4-BE49-F238E27FC236}">
                <a16:creationId xmlns:a16="http://schemas.microsoft.com/office/drawing/2014/main" id="{E4326152-D2AC-9E40-878E-E07CC0FE070B}"/>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Oval 7">
            <a:extLst>
              <a:ext uri="{FF2B5EF4-FFF2-40B4-BE49-F238E27FC236}">
                <a16:creationId xmlns:a16="http://schemas.microsoft.com/office/drawing/2014/main" id="{94748673-49F6-C045-8D43-9777ECAE573D}"/>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10A860-56EC-DF4C-9E5E-0075C316DCEB}"/>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CCD3CEF-6AEE-9F48-8A1E-C32309E15A0A}"/>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9DA71C6-6828-894C-A805-37D5E8E7C785}"/>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CDC62B-EBED-E446-B76E-1BFEB43FF548}"/>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EF3AE9-D9F6-9D48-A927-9420B47CC6D9}"/>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19CE1D5-67AC-F742-9A43-99655D27B0D6}"/>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89D8F0-F949-BC45-9847-D5BD10C82A1D}"/>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8CFE02-B3E5-B643-BFD8-82453EE4D879}"/>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EC4B747-2F8D-C343-981A-F9EE7135E49C}"/>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6BA59-5F2C-C14F-8D37-78D109EDCBA1}"/>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20" name="TextBox 19">
            <a:extLst>
              <a:ext uri="{FF2B5EF4-FFF2-40B4-BE49-F238E27FC236}">
                <a16:creationId xmlns:a16="http://schemas.microsoft.com/office/drawing/2014/main" id="{538B089D-BB3B-8443-8F99-97C8889CCE45}"/>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1" name="Oval 20">
            <a:extLst>
              <a:ext uri="{FF2B5EF4-FFF2-40B4-BE49-F238E27FC236}">
                <a16:creationId xmlns:a16="http://schemas.microsoft.com/office/drawing/2014/main" id="{00F25BB1-EAB6-9947-A17E-A7E218F7DDD8}"/>
              </a:ext>
            </a:extLst>
          </p:cNvPr>
          <p:cNvSpPr/>
          <p:nvPr userDrawn="1"/>
        </p:nvSpPr>
        <p:spPr>
          <a:xfrm>
            <a:off x="13735050" y="0"/>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4B1911E8-6E79-BB4B-AF29-B55387B83AC6}"/>
              </a:ext>
            </a:extLst>
          </p:cNvPr>
          <p:cNvSpPr>
            <a:spLocks noGrp="1"/>
          </p:cNvSpPr>
          <p:nvPr>
            <p:ph type="sldNum" sz="quarter" idx="12"/>
          </p:nvPr>
        </p:nvSpPr>
        <p:spPr>
          <a:xfrm>
            <a:off x="11530584" y="6318504"/>
            <a:ext cx="2743200" cy="365125"/>
          </a:xfrm>
          <a:prstGeom prst="rect">
            <a:avLst/>
          </a:prstGeom>
        </p:spPr>
        <p:txBody>
          <a:bodyPr/>
          <a:lstStyle>
            <a:lvl1pPr>
              <a:defRPr b="0" i="0">
                <a:solidFill>
                  <a:srgbClr val="3E3E3E"/>
                </a:solidFill>
                <a:latin typeface="Futura Condensed Medium" panose="020B0602020204020303" pitchFamily="34" charset="-79"/>
                <a:cs typeface="Futura Condensed Medium" panose="020B0602020204020303" pitchFamily="34" charset="-79"/>
              </a:defRPr>
            </a:lvl1pPr>
          </a:lstStyle>
          <a:p>
            <a:fld id="{16EF6A19-7367-5D4C-AC10-6C900C5D886F}" type="slidenum">
              <a:rPr lang="en-US" smtClean="0"/>
              <a:pPr/>
              <a:t>‹#›</a:t>
            </a:fld>
            <a:endParaRPr lang="en-US" dirty="0"/>
          </a:p>
        </p:txBody>
      </p:sp>
    </p:spTree>
    <p:extLst>
      <p:ext uri="{BB962C8B-B14F-4D97-AF65-F5344CB8AC3E}">
        <p14:creationId xmlns:p14="http://schemas.microsoft.com/office/powerpoint/2010/main" val="31202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6A17-C7DC-DC44-90C5-C98BE561A24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F6149E3-329D-ED48-9A0A-A513DFF7677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7A3DE2-CCA1-B843-B9D5-BE99A839450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2CA0D49-C2F8-EF47-B764-28E19112421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2402DE-A440-6142-B551-FB834ED6FF98}"/>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
        <p:nvSpPr>
          <p:cNvPr id="7" name="Oval 6">
            <a:extLst>
              <a:ext uri="{FF2B5EF4-FFF2-40B4-BE49-F238E27FC236}">
                <a16:creationId xmlns:a16="http://schemas.microsoft.com/office/drawing/2014/main" id="{EFE394BE-8654-884A-BA56-4A57F2CBC78E}"/>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Oval 7">
            <a:extLst>
              <a:ext uri="{FF2B5EF4-FFF2-40B4-BE49-F238E27FC236}">
                <a16:creationId xmlns:a16="http://schemas.microsoft.com/office/drawing/2014/main" id="{7B5E6CFE-8BBA-DE4F-A312-0FA869DD0304}"/>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5F3BD13-B03D-734F-8AC0-EE4B867023E8}"/>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89DEE-67DC-0044-8DD3-4F279C0D5E8A}"/>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227B810-EC89-0F45-B17A-0C5EAB311055}"/>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0D1DC27-1532-BE47-B5EC-56C0FB7B5FFC}"/>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C6E492-7A11-674F-A7FA-431461CA44C9}"/>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CFBA8B-01B4-C348-8B86-C2278912A74B}"/>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E12472-CC91-EC4D-A72D-524D44726217}"/>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151FED-C016-B142-8A57-BE18703F4941}"/>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DB8D6CA-BC7B-E244-AFE8-6145DF4C899A}"/>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58E046-CD54-C547-9B99-266CCF1A5446}"/>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19" name="TextBox 18">
            <a:extLst>
              <a:ext uri="{FF2B5EF4-FFF2-40B4-BE49-F238E27FC236}">
                <a16:creationId xmlns:a16="http://schemas.microsoft.com/office/drawing/2014/main" id="{65335D24-15C3-D647-8B17-5A4BA963276F}"/>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0" name="Oval 19">
            <a:extLst>
              <a:ext uri="{FF2B5EF4-FFF2-40B4-BE49-F238E27FC236}">
                <a16:creationId xmlns:a16="http://schemas.microsoft.com/office/drawing/2014/main" id="{B9BCFFFA-2F86-DE45-A68B-201446683527}"/>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59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640D-032B-1042-BD45-DFF2AB9BF92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AF55282-8D45-DA43-9A82-C3EE4186EF1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BD35DA-D6B9-324D-8DA4-DFD0109AEBF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267A71-F4BB-0C42-BE5E-1891E10129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33A376D-0E1B-0349-AA46-1D9E89FC18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D56013C-F444-5242-893A-A481143614CE}"/>
              </a:ext>
            </a:extLst>
          </p:cNvPr>
          <p:cNvSpPr>
            <a:spLocks noGrp="1"/>
          </p:cNvSpPr>
          <p:nvPr>
            <p:ph type="sldNum" sz="quarter" idx="12"/>
          </p:nvPr>
        </p:nvSpPr>
        <p:spPr>
          <a:xfrm>
            <a:off x="11530584" y="6318504"/>
            <a:ext cx="2743200" cy="365125"/>
          </a:xfrm>
          <a:prstGeom prst="rect">
            <a:avLst/>
          </a:prstGeom>
        </p:spPr>
        <p:txBody>
          <a:bodyPr/>
          <a:lstStyle>
            <a:lvl1pPr>
              <a:defRPr b="0" i="0">
                <a:solidFill>
                  <a:srgbClr val="3E3E3E"/>
                </a:solidFill>
                <a:latin typeface="Futura Condensed Medium" panose="020B0602020204020303" pitchFamily="34" charset="-79"/>
                <a:cs typeface="Futura Condensed Medium" panose="020B0602020204020303" pitchFamily="34" charset="-79"/>
              </a:defRPr>
            </a:lvl1pPr>
          </a:lstStyle>
          <a:p>
            <a:fld id="{16EF6A19-7367-5D4C-AC10-6C900C5D886F}" type="slidenum">
              <a:rPr lang="en-US" smtClean="0"/>
              <a:pPr/>
              <a:t>‹#›</a:t>
            </a:fld>
            <a:endParaRPr lang="en-US" dirty="0"/>
          </a:p>
        </p:txBody>
      </p:sp>
      <p:sp>
        <p:nvSpPr>
          <p:cNvPr id="8" name="Oval 7">
            <a:extLst>
              <a:ext uri="{FF2B5EF4-FFF2-40B4-BE49-F238E27FC236}">
                <a16:creationId xmlns:a16="http://schemas.microsoft.com/office/drawing/2014/main" id="{C804C04C-AD48-9345-A4EC-04B25B6AAB23}"/>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Oval 8">
            <a:extLst>
              <a:ext uri="{FF2B5EF4-FFF2-40B4-BE49-F238E27FC236}">
                <a16:creationId xmlns:a16="http://schemas.microsoft.com/office/drawing/2014/main" id="{60387722-D691-0945-8CAF-00472AE19CA7}"/>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330285-CFFE-354C-A22D-C1FD6CA40629}"/>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17158BA-E1EC-464B-89C5-9678FED47E68}"/>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4073D58-A25E-C244-906F-9F41656E31D1}"/>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6A0557-1391-BC40-879F-8F8F3DD105A5}"/>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154714D-5415-2647-A9E7-CFD94471BA6C}"/>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95303-2CE4-5A49-909B-15A580787B81}"/>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18E8BBD-427A-4C41-9EC7-3113B6DDB0F6}"/>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976494-6071-1E4A-B0C2-C03DBF051438}"/>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2D9910-DA8A-1E40-ACC1-91D3438557D5}"/>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9BF5C72-2CA0-FD49-8D63-25A150A0CDF5}"/>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20" name="TextBox 19">
            <a:extLst>
              <a:ext uri="{FF2B5EF4-FFF2-40B4-BE49-F238E27FC236}">
                <a16:creationId xmlns:a16="http://schemas.microsoft.com/office/drawing/2014/main" id="{4486136B-D16D-514E-A81D-1EBD7C414A5F}"/>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1" name="Oval 20">
            <a:extLst>
              <a:ext uri="{FF2B5EF4-FFF2-40B4-BE49-F238E27FC236}">
                <a16:creationId xmlns:a16="http://schemas.microsoft.com/office/drawing/2014/main" id="{4C2D09E1-7669-F142-9F03-3D9D16B56574}"/>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9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E2C0-D41C-F341-88B0-A27284CF538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94FD9F1-35FA-094D-94ED-79EF9187D7A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9B0A76-060E-9C43-B4F1-697C548BC72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529092-D62B-6841-B4E5-2ABB2250611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BD688F-04F5-DE4A-9AB1-380C2E771F4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404C59-6FB1-0444-A6E9-97D70219DFB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20EB177-F901-F040-992D-E76235F9C7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F0F6BE3-E263-2C45-9AFA-FAD64A6B2EC8}"/>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
        <p:nvSpPr>
          <p:cNvPr id="10" name="Oval 9">
            <a:extLst>
              <a:ext uri="{FF2B5EF4-FFF2-40B4-BE49-F238E27FC236}">
                <a16:creationId xmlns:a16="http://schemas.microsoft.com/office/drawing/2014/main" id="{16B65AFD-EFD7-F949-82AC-288624614D9C}"/>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1" name="Oval 10">
            <a:extLst>
              <a:ext uri="{FF2B5EF4-FFF2-40B4-BE49-F238E27FC236}">
                <a16:creationId xmlns:a16="http://schemas.microsoft.com/office/drawing/2014/main" id="{BE971EB1-A58E-F743-998B-57C1D8324578}"/>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535433E-2D84-C64C-B3A1-47D1AEE8A3FE}"/>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FDC863D-444B-D14D-AC27-DF49280157FE}"/>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C13D994-154E-1546-A72E-4A2D3AA4414A}"/>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254F85D-0033-6E42-92FE-D2DCB92BFD18}"/>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04D09A-D7A8-284B-B304-994F53838877}"/>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8ABF99C-CB76-F04B-B1C8-0D45C4A53D65}"/>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82406D-DE1D-7041-A3E5-E38556D7CD90}"/>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CAD20A-F949-654F-9F0E-CD3FBF75E677}"/>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796F98-5BF1-D64B-AE1C-843C36EA55EB}"/>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E087E3-B926-674B-8D1B-707C2B82FE44}"/>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22" name="TextBox 21">
            <a:extLst>
              <a:ext uri="{FF2B5EF4-FFF2-40B4-BE49-F238E27FC236}">
                <a16:creationId xmlns:a16="http://schemas.microsoft.com/office/drawing/2014/main" id="{EF6A0152-EA35-B64A-A498-57181175E1C8}"/>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3" name="Oval 22">
            <a:extLst>
              <a:ext uri="{FF2B5EF4-FFF2-40B4-BE49-F238E27FC236}">
                <a16:creationId xmlns:a16="http://schemas.microsoft.com/office/drawing/2014/main" id="{5FB795D7-1EA8-5D42-9D08-6A28A78FB064}"/>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27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93D4-2989-7846-A65E-7AA69568632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2FCA046-2C1D-CB4F-9A93-61A42C3305B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019E9DA-388E-2245-986C-A7E1F6CE59B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D7E31D1-9FB1-EC4A-81E6-14D758885147}"/>
              </a:ext>
            </a:extLst>
          </p:cNvPr>
          <p:cNvSpPr>
            <a:spLocks noGrp="1"/>
          </p:cNvSpPr>
          <p:nvPr>
            <p:ph type="sldNum" sz="quarter" idx="12"/>
          </p:nvPr>
        </p:nvSpPr>
        <p:spPr>
          <a:xfrm>
            <a:off x="11530584" y="6318504"/>
            <a:ext cx="2743200" cy="365125"/>
          </a:xfrm>
          <a:prstGeom prst="rect">
            <a:avLst/>
          </a:prstGeom>
        </p:spPr>
        <p:txBody>
          <a:bodyPr/>
          <a:lstStyle/>
          <a:p>
            <a:fld id="{16EF6A19-7367-5D4C-AC10-6C900C5D886F}" type="slidenum">
              <a:rPr lang="en-US" smtClean="0"/>
              <a:t>‹#›</a:t>
            </a:fld>
            <a:endParaRPr lang="en-US"/>
          </a:p>
        </p:txBody>
      </p:sp>
      <p:sp>
        <p:nvSpPr>
          <p:cNvPr id="6" name="Oval 5">
            <a:extLst>
              <a:ext uri="{FF2B5EF4-FFF2-40B4-BE49-F238E27FC236}">
                <a16:creationId xmlns:a16="http://schemas.microsoft.com/office/drawing/2014/main" id="{5B031F56-DC3C-CF41-A9D9-7D9945183446}"/>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Oval 6">
            <a:extLst>
              <a:ext uri="{FF2B5EF4-FFF2-40B4-BE49-F238E27FC236}">
                <a16:creationId xmlns:a16="http://schemas.microsoft.com/office/drawing/2014/main" id="{8FD3DF68-D17D-4A42-AF8D-48575E52A21D}"/>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D9C1FAC-FEC8-0842-826C-D4AA0AEA4674}"/>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0D14BE-695E-C347-BEA7-0CB692018321}"/>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83B3F64-956D-9444-87FA-1CE6A939EA1A}"/>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616FCC-95B9-0744-B4A1-6D5B4574D532}"/>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6E79873-8A73-4D46-9C5E-BC2C8222E75D}"/>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1BC42F5-3D51-C740-AF23-F05A249FA318}"/>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C7B597C-3DEC-774F-B12B-4DA179AC58E7}"/>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E22965-7311-BA4D-AAD4-4D585C3C19A2}"/>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DAE458-188E-FE4D-A670-C7612DA96A6B}"/>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EEAE5EC-A11E-5A43-B534-664A40080746}"/>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18" name="TextBox 17">
            <a:extLst>
              <a:ext uri="{FF2B5EF4-FFF2-40B4-BE49-F238E27FC236}">
                <a16:creationId xmlns:a16="http://schemas.microsoft.com/office/drawing/2014/main" id="{01453AAB-F650-D54B-A20B-E59CAFE8F906}"/>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19" name="Oval 18">
            <a:extLst>
              <a:ext uri="{FF2B5EF4-FFF2-40B4-BE49-F238E27FC236}">
                <a16:creationId xmlns:a16="http://schemas.microsoft.com/office/drawing/2014/main" id="{1CF7E348-468B-784B-8FAF-85DF5E3DDDA9}"/>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790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785720-C980-0541-8519-E2C1F5E6110C}"/>
              </a:ext>
            </a:extLst>
          </p:cNvPr>
          <p:cNvSpPr>
            <a:spLocks noGrp="1"/>
          </p:cNvSpPr>
          <p:nvPr>
            <p:ph type="sldNum" sz="quarter" idx="12"/>
          </p:nvPr>
        </p:nvSpPr>
        <p:spPr>
          <a:xfrm>
            <a:off x="11530584" y="6313932"/>
            <a:ext cx="2743200" cy="365125"/>
          </a:xfrm>
          <a:prstGeom prst="rect">
            <a:avLst/>
          </a:prstGeom>
        </p:spPr>
        <p:txBody>
          <a:bodyPr/>
          <a:lstStyle>
            <a:lvl1pPr>
              <a:defRPr b="0" i="0">
                <a:solidFill>
                  <a:srgbClr val="3E3E3E"/>
                </a:solidFill>
                <a:latin typeface="Futura Condensed Medium" panose="020B0602020204020303" pitchFamily="34" charset="-79"/>
                <a:cs typeface="Futura Condensed Medium" panose="020B0602020204020303" pitchFamily="34" charset="-79"/>
              </a:defRPr>
            </a:lvl1pPr>
          </a:lstStyle>
          <a:p>
            <a:fld id="{16EF6A19-7367-5D4C-AC10-6C900C5D886F}" type="slidenum">
              <a:rPr lang="en-US" smtClean="0"/>
              <a:pPr/>
              <a:t>‹#›</a:t>
            </a:fld>
            <a:endParaRPr lang="en-US" dirty="0"/>
          </a:p>
        </p:txBody>
      </p:sp>
    </p:spTree>
    <p:extLst>
      <p:ext uri="{BB962C8B-B14F-4D97-AF65-F5344CB8AC3E}">
        <p14:creationId xmlns:p14="http://schemas.microsoft.com/office/powerpoint/2010/main" val="2865923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CC62-C7FA-E54A-A576-D1D75BA813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091621-0651-9B43-9BE8-B35D994EDAD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66710D-856A-044B-A350-6353BC914B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0F7DA-5F40-694E-A2C5-03AA831998C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9D351E78-FE93-5A42-9A51-A237832CC3C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80BB599-AC0C-E34C-80F4-AB2589F48983}"/>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
        <p:nvSpPr>
          <p:cNvPr id="8" name="Oval 7">
            <a:extLst>
              <a:ext uri="{FF2B5EF4-FFF2-40B4-BE49-F238E27FC236}">
                <a16:creationId xmlns:a16="http://schemas.microsoft.com/office/drawing/2014/main" id="{68E432E9-2333-B945-B370-8B3731C30CD9}"/>
              </a:ext>
            </a:extLst>
          </p:cNvPr>
          <p:cNvSpPr/>
          <p:nvPr userDrawn="1"/>
        </p:nvSpPr>
        <p:spPr>
          <a:xfrm>
            <a:off x="12649200" y="0"/>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Oval 8">
            <a:extLst>
              <a:ext uri="{FF2B5EF4-FFF2-40B4-BE49-F238E27FC236}">
                <a16:creationId xmlns:a16="http://schemas.microsoft.com/office/drawing/2014/main" id="{7CED597A-C918-6B49-9F22-044F84166810}"/>
              </a:ext>
            </a:extLst>
          </p:cNvPr>
          <p:cNvSpPr/>
          <p:nvPr userDrawn="1"/>
        </p:nvSpPr>
        <p:spPr>
          <a:xfrm>
            <a:off x="12649200" y="112236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88F46C-5A62-5443-B85D-38EFE9D340C2}"/>
              </a:ext>
            </a:extLst>
          </p:cNvPr>
          <p:cNvSpPr/>
          <p:nvPr userDrawn="1"/>
        </p:nvSpPr>
        <p:spPr>
          <a:xfrm>
            <a:off x="13735050" y="112236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EFC2E0-D825-3743-9418-22F4D90F874B}"/>
              </a:ext>
            </a:extLst>
          </p:cNvPr>
          <p:cNvSpPr/>
          <p:nvPr userDrawn="1"/>
        </p:nvSpPr>
        <p:spPr>
          <a:xfrm>
            <a:off x="12649200" y="3135313"/>
            <a:ext cx="933450" cy="933450"/>
          </a:xfrm>
          <a:prstGeom prst="ellipse">
            <a:avLst/>
          </a:prstGeom>
          <a:solidFill>
            <a:srgbClr val="32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4E68928-C58F-514F-ADD6-276B9110D0B8}"/>
              </a:ext>
            </a:extLst>
          </p:cNvPr>
          <p:cNvSpPr/>
          <p:nvPr userDrawn="1"/>
        </p:nvSpPr>
        <p:spPr>
          <a:xfrm>
            <a:off x="13735050" y="3135313"/>
            <a:ext cx="933450" cy="933450"/>
          </a:xfrm>
          <a:prstGeom prst="ellipse">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89BD1-6B6E-3548-B2A0-391E0E18B4FD}"/>
              </a:ext>
            </a:extLst>
          </p:cNvPr>
          <p:cNvSpPr/>
          <p:nvPr userDrawn="1"/>
        </p:nvSpPr>
        <p:spPr>
          <a:xfrm>
            <a:off x="14820900" y="3135313"/>
            <a:ext cx="933450" cy="933450"/>
          </a:xfrm>
          <a:prstGeom prst="ellipse">
            <a:avLst/>
          </a:prstGeom>
          <a:solidFill>
            <a:srgbClr val="51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E33DD67-FE85-E84E-9E9A-1D7DD3EA405E}"/>
              </a:ext>
            </a:extLst>
          </p:cNvPr>
          <p:cNvSpPr/>
          <p:nvPr userDrawn="1"/>
        </p:nvSpPr>
        <p:spPr>
          <a:xfrm>
            <a:off x="12649200" y="4214813"/>
            <a:ext cx="933450" cy="933450"/>
          </a:xfrm>
          <a:prstGeom prst="ellipse">
            <a:avLst/>
          </a:prstGeom>
          <a:solidFill>
            <a:srgbClr val="65D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2B9AEB-89FB-B044-B3E5-689027088087}"/>
              </a:ext>
            </a:extLst>
          </p:cNvPr>
          <p:cNvSpPr/>
          <p:nvPr userDrawn="1"/>
        </p:nvSpPr>
        <p:spPr>
          <a:xfrm>
            <a:off x="13735050" y="4214813"/>
            <a:ext cx="933450" cy="933450"/>
          </a:xfrm>
          <a:prstGeom prst="ellipse">
            <a:avLst/>
          </a:prstGeom>
          <a:solidFill>
            <a:srgbClr val="5B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82F48D-EAAE-DE45-99FA-46BD12FCE870}"/>
              </a:ext>
            </a:extLst>
          </p:cNvPr>
          <p:cNvSpPr/>
          <p:nvPr userDrawn="1"/>
        </p:nvSpPr>
        <p:spPr>
          <a:xfrm>
            <a:off x="14820900" y="4214813"/>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AD53650-9302-C54F-B0E1-7D097316BAA9}"/>
              </a:ext>
            </a:extLst>
          </p:cNvPr>
          <p:cNvSpPr/>
          <p:nvPr userDrawn="1"/>
        </p:nvSpPr>
        <p:spPr>
          <a:xfrm>
            <a:off x="12649200" y="5294313"/>
            <a:ext cx="933450" cy="933450"/>
          </a:xfrm>
          <a:prstGeom prst="ellipse">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CD828FE-592F-1148-AF39-DF4C6CC963B2}"/>
              </a:ext>
            </a:extLst>
          </p:cNvPr>
          <p:cNvSpPr/>
          <p:nvPr userDrawn="1"/>
        </p:nvSpPr>
        <p:spPr>
          <a:xfrm>
            <a:off x="13735050" y="5294313"/>
            <a:ext cx="933450" cy="933450"/>
          </a:xfrm>
          <a:prstGeom prst="ellipse">
            <a:avLst/>
          </a:prstGeom>
          <a:solidFill>
            <a:srgbClr val="889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25DE058-7A2E-3640-8982-2CF0DB5E3013}"/>
              </a:ext>
            </a:extLst>
          </p:cNvPr>
          <p:cNvSpPr txBox="1"/>
          <p:nvPr userDrawn="1"/>
        </p:nvSpPr>
        <p:spPr>
          <a:xfrm>
            <a:off x="12515850" y="-524350"/>
            <a:ext cx="2381250" cy="369332"/>
          </a:xfrm>
          <a:prstGeom prst="rect">
            <a:avLst/>
          </a:prstGeom>
          <a:noFill/>
        </p:spPr>
        <p:txBody>
          <a:bodyPr wrap="square" rtlCol="0">
            <a:spAutoFit/>
          </a:bodyPr>
          <a:lstStyle/>
          <a:p>
            <a:r>
              <a:rPr lang="en-US" dirty="0">
                <a:latin typeface="Muli" pitchFamily="2" charset="77"/>
              </a:rPr>
              <a:t>Primary Pallet</a:t>
            </a:r>
          </a:p>
        </p:txBody>
      </p:sp>
      <p:sp>
        <p:nvSpPr>
          <p:cNvPr id="20" name="TextBox 19">
            <a:extLst>
              <a:ext uri="{FF2B5EF4-FFF2-40B4-BE49-F238E27FC236}">
                <a16:creationId xmlns:a16="http://schemas.microsoft.com/office/drawing/2014/main" id="{DC50ABC2-51E2-1746-885C-96C5723F969A}"/>
              </a:ext>
            </a:extLst>
          </p:cNvPr>
          <p:cNvSpPr txBox="1"/>
          <p:nvPr userDrawn="1"/>
        </p:nvSpPr>
        <p:spPr>
          <a:xfrm>
            <a:off x="12649200" y="2625169"/>
            <a:ext cx="2381250" cy="369332"/>
          </a:xfrm>
          <a:prstGeom prst="rect">
            <a:avLst/>
          </a:prstGeom>
          <a:noFill/>
        </p:spPr>
        <p:txBody>
          <a:bodyPr wrap="square" rtlCol="0">
            <a:spAutoFit/>
          </a:bodyPr>
          <a:lstStyle/>
          <a:p>
            <a:r>
              <a:rPr lang="en-US" dirty="0">
                <a:latin typeface="Muli" pitchFamily="2" charset="77"/>
              </a:rPr>
              <a:t>Full Pallet</a:t>
            </a:r>
          </a:p>
        </p:txBody>
      </p:sp>
      <p:sp>
        <p:nvSpPr>
          <p:cNvPr id="21" name="Oval 20">
            <a:extLst>
              <a:ext uri="{FF2B5EF4-FFF2-40B4-BE49-F238E27FC236}">
                <a16:creationId xmlns:a16="http://schemas.microsoft.com/office/drawing/2014/main" id="{DC2F6835-EAEF-2D49-BF4F-F9B66292D760}"/>
              </a:ext>
            </a:extLst>
          </p:cNvPr>
          <p:cNvSpPr/>
          <p:nvPr userDrawn="1"/>
        </p:nvSpPr>
        <p:spPr>
          <a:xfrm>
            <a:off x="13735050" y="16947"/>
            <a:ext cx="933450" cy="933450"/>
          </a:xfrm>
          <a:prstGeom prst="ellipse">
            <a:avLst/>
          </a:prstGeom>
          <a:solidFill>
            <a:srgbClr val="F1B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110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3AF6-FF49-0C4F-808F-AD7D1E953C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B212B-79A6-5E47-9D41-264C9C549EB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F1D435-D972-5148-9329-FDA3DE28FE4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97A4F-72CF-2F42-8928-5D49E8F0FE4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DE380E-6544-F44E-A70B-F861A76916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7BA15EB-B476-7240-BA67-CBC8AB2F5D05}"/>
              </a:ext>
            </a:extLst>
          </p:cNvPr>
          <p:cNvSpPr>
            <a:spLocks noGrp="1"/>
          </p:cNvSpPr>
          <p:nvPr>
            <p:ph type="sldNum" sz="quarter" idx="12"/>
          </p:nvPr>
        </p:nvSpPr>
        <p:spPr>
          <a:xfrm>
            <a:off x="11530584" y="6318504"/>
            <a:ext cx="2743200" cy="365125"/>
          </a:xfrm>
          <a:prstGeom prst="rect">
            <a:avLst/>
          </a:prstGeom>
        </p:spPr>
        <p:txBody>
          <a:bodyPr/>
          <a:lstStyle>
            <a:lvl1pPr>
              <a:defRPr>
                <a:solidFill>
                  <a:srgbClr val="3E3E3E"/>
                </a:solidFill>
              </a:defRPr>
            </a:lvl1pPr>
          </a:lstStyle>
          <a:p>
            <a:fld id="{16EF6A19-7367-5D4C-AC10-6C900C5D886F}" type="slidenum">
              <a:rPr lang="en-US" smtClean="0"/>
              <a:pPr/>
              <a:t>‹#›</a:t>
            </a:fld>
            <a:endParaRPr lang="en-US"/>
          </a:p>
        </p:txBody>
      </p:sp>
    </p:spTree>
    <p:extLst>
      <p:ext uri="{BB962C8B-B14F-4D97-AF65-F5344CB8AC3E}">
        <p14:creationId xmlns:p14="http://schemas.microsoft.com/office/powerpoint/2010/main" val="3917278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E2E2">
            <a:alpha val="32000"/>
          </a:srgbClr>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466A35-E5AA-0F4C-946F-3782025FD90E}"/>
              </a:ext>
            </a:extLst>
          </p:cNvPr>
          <p:cNvSpPr txBox="1">
            <a:spLocks/>
          </p:cNvSpPr>
          <p:nvPr userDrawn="1"/>
        </p:nvSpPr>
        <p:spPr>
          <a:xfrm>
            <a:off x="280902" y="501657"/>
            <a:ext cx="10515600" cy="6492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latin typeface="Muli" pitchFamily="2" charset="77"/>
            </a:endParaRPr>
          </a:p>
        </p:txBody>
      </p:sp>
      <p:sp>
        <p:nvSpPr>
          <p:cNvPr id="7" name="Oval 6">
            <a:extLst>
              <a:ext uri="{FF2B5EF4-FFF2-40B4-BE49-F238E27FC236}">
                <a16:creationId xmlns:a16="http://schemas.microsoft.com/office/drawing/2014/main" id="{3F200180-DA29-AD4E-919D-ECB798F84B8F}"/>
              </a:ext>
            </a:extLst>
          </p:cNvPr>
          <p:cNvSpPr/>
          <p:nvPr userDrawn="1"/>
        </p:nvSpPr>
        <p:spPr>
          <a:xfrm>
            <a:off x="14108778" y="407994"/>
            <a:ext cx="933450" cy="933450"/>
          </a:xfrm>
          <a:prstGeom prst="ellipse">
            <a:avLst/>
          </a:prstGeom>
          <a:solidFill>
            <a:srgbClr val="FC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0" name="Oval 9">
            <a:extLst>
              <a:ext uri="{FF2B5EF4-FFF2-40B4-BE49-F238E27FC236}">
                <a16:creationId xmlns:a16="http://schemas.microsoft.com/office/drawing/2014/main" id="{5F1F0D9C-BF40-E04E-B0B4-BEAE798FC362}"/>
              </a:ext>
            </a:extLst>
          </p:cNvPr>
          <p:cNvSpPr/>
          <p:nvPr userDrawn="1"/>
        </p:nvSpPr>
        <p:spPr>
          <a:xfrm>
            <a:off x="14108778" y="1530357"/>
            <a:ext cx="933450" cy="933450"/>
          </a:xfrm>
          <a:prstGeom prst="ellips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F6FA60-4F05-944F-809C-E6F3C92E080D}"/>
              </a:ext>
            </a:extLst>
          </p:cNvPr>
          <p:cNvSpPr/>
          <p:nvPr userDrawn="1"/>
        </p:nvSpPr>
        <p:spPr>
          <a:xfrm>
            <a:off x="15194628" y="1530357"/>
            <a:ext cx="933450" cy="933450"/>
          </a:xfrm>
          <a:prstGeom prst="ellipse">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93FBC1-26AC-B84F-91D9-DD7B9BDDB3AD}"/>
              </a:ext>
            </a:extLst>
          </p:cNvPr>
          <p:cNvSpPr/>
          <p:nvPr userDrawn="1"/>
        </p:nvSpPr>
        <p:spPr>
          <a:xfrm>
            <a:off x="14108778" y="5702307"/>
            <a:ext cx="933450" cy="933450"/>
          </a:xfrm>
          <a:prstGeom prst="ellipse">
            <a:avLst/>
          </a:prstGeom>
          <a:solidFill>
            <a:srgbClr val="8BC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6C04F6E-4736-3549-949A-623800907F27}"/>
              </a:ext>
            </a:extLst>
          </p:cNvPr>
          <p:cNvSpPr txBox="1"/>
          <p:nvPr userDrawn="1"/>
        </p:nvSpPr>
        <p:spPr>
          <a:xfrm>
            <a:off x="13975428" y="-116356"/>
            <a:ext cx="2381250" cy="369332"/>
          </a:xfrm>
          <a:prstGeom prst="rect">
            <a:avLst/>
          </a:prstGeom>
          <a:noFill/>
        </p:spPr>
        <p:txBody>
          <a:bodyPr wrap="square" rtlCol="0">
            <a:spAutoFit/>
          </a:bodyPr>
          <a:lstStyle/>
          <a:p>
            <a:r>
              <a:rPr lang="en-US" dirty="0">
                <a:latin typeface="Muli" pitchFamily="2" charset="77"/>
              </a:rPr>
              <a:t>Primary Pallet</a:t>
            </a:r>
          </a:p>
        </p:txBody>
      </p:sp>
      <p:sp>
        <p:nvSpPr>
          <p:cNvPr id="24" name="TextBox 23">
            <a:extLst>
              <a:ext uri="{FF2B5EF4-FFF2-40B4-BE49-F238E27FC236}">
                <a16:creationId xmlns:a16="http://schemas.microsoft.com/office/drawing/2014/main" id="{FB31FE05-587F-7340-BBD7-1D3B7E1F1C85}"/>
              </a:ext>
            </a:extLst>
          </p:cNvPr>
          <p:cNvSpPr txBox="1"/>
          <p:nvPr userDrawn="1"/>
        </p:nvSpPr>
        <p:spPr>
          <a:xfrm>
            <a:off x="14108778" y="3033163"/>
            <a:ext cx="2381250" cy="369332"/>
          </a:xfrm>
          <a:prstGeom prst="rect">
            <a:avLst/>
          </a:prstGeom>
          <a:noFill/>
        </p:spPr>
        <p:txBody>
          <a:bodyPr wrap="square" rtlCol="0">
            <a:spAutoFit/>
          </a:bodyPr>
          <a:lstStyle/>
          <a:p>
            <a:r>
              <a:rPr lang="en-US" dirty="0">
                <a:latin typeface="Muli" pitchFamily="2" charset="77"/>
              </a:rPr>
              <a:t>Full Pallet</a:t>
            </a:r>
          </a:p>
        </p:txBody>
      </p:sp>
      <p:sp>
        <p:nvSpPr>
          <p:cNvPr id="25" name="Oval 24">
            <a:extLst>
              <a:ext uri="{FF2B5EF4-FFF2-40B4-BE49-F238E27FC236}">
                <a16:creationId xmlns:a16="http://schemas.microsoft.com/office/drawing/2014/main" id="{B6E762B3-F3D0-5347-AF9C-EA172717F86D}"/>
              </a:ext>
            </a:extLst>
          </p:cNvPr>
          <p:cNvSpPr/>
          <p:nvPr userDrawn="1"/>
        </p:nvSpPr>
        <p:spPr>
          <a:xfrm>
            <a:off x="15194628" y="424941"/>
            <a:ext cx="933450" cy="933450"/>
          </a:xfrm>
          <a:prstGeom prst="ellipse">
            <a:avLst/>
          </a:prstGeom>
          <a:solidFill>
            <a:srgbClr val="F48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2D169D4-7BE9-3143-AECB-F08174E612E1}"/>
              </a:ext>
            </a:extLst>
          </p:cNvPr>
          <p:cNvSpPr/>
          <p:nvPr userDrawn="1"/>
        </p:nvSpPr>
        <p:spPr>
          <a:xfrm>
            <a:off x="14108778" y="3524494"/>
            <a:ext cx="933450" cy="933450"/>
          </a:xfrm>
          <a:prstGeom prst="ellipse">
            <a:avLst/>
          </a:prstGeom>
          <a:solidFill>
            <a:srgbClr val="FC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7" name="Oval 26">
            <a:extLst>
              <a:ext uri="{FF2B5EF4-FFF2-40B4-BE49-F238E27FC236}">
                <a16:creationId xmlns:a16="http://schemas.microsoft.com/office/drawing/2014/main" id="{8D872388-6D9C-F04C-9E22-FAF632B7CB05}"/>
              </a:ext>
            </a:extLst>
          </p:cNvPr>
          <p:cNvSpPr/>
          <p:nvPr userDrawn="1"/>
        </p:nvSpPr>
        <p:spPr>
          <a:xfrm>
            <a:off x="14108778" y="4646857"/>
            <a:ext cx="933450" cy="933450"/>
          </a:xfrm>
          <a:prstGeom prst="ellips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96F153-9002-2846-99A7-3016C8FF4936}"/>
              </a:ext>
            </a:extLst>
          </p:cNvPr>
          <p:cNvSpPr/>
          <p:nvPr userDrawn="1"/>
        </p:nvSpPr>
        <p:spPr>
          <a:xfrm>
            <a:off x="15194628" y="4646857"/>
            <a:ext cx="933450" cy="933450"/>
          </a:xfrm>
          <a:prstGeom prst="ellipse">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D52DB80-71A6-9046-99B1-2DD975D6EB21}"/>
              </a:ext>
            </a:extLst>
          </p:cNvPr>
          <p:cNvSpPr/>
          <p:nvPr userDrawn="1"/>
        </p:nvSpPr>
        <p:spPr>
          <a:xfrm>
            <a:off x="15194628" y="3541441"/>
            <a:ext cx="933450" cy="933450"/>
          </a:xfrm>
          <a:prstGeom prst="ellipse">
            <a:avLst/>
          </a:prstGeom>
          <a:solidFill>
            <a:srgbClr val="F48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0AF6485-7015-6544-B394-62CE97804326}"/>
              </a:ext>
            </a:extLst>
          </p:cNvPr>
          <p:cNvSpPr/>
          <p:nvPr userDrawn="1"/>
        </p:nvSpPr>
        <p:spPr>
          <a:xfrm>
            <a:off x="15194628" y="5696840"/>
            <a:ext cx="933450" cy="933450"/>
          </a:xfrm>
          <a:prstGeom prst="ellipse">
            <a:avLst/>
          </a:prstGeom>
          <a:solidFill>
            <a:srgbClr val="FFC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3F4726C-44DE-2142-B2FB-7BC2D77BD44A}"/>
              </a:ext>
            </a:extLst>
          </p:cNvPr>
          <p:cNvSpPr/>
          <p:nvPr userDrawn="1"/>
        </p:nvSpPr>
        <p:spPr>
          <a:xfrm>
            <a:off x="14108778" y="6757757"/>
            <a:ext cx="933450" cy="933450"/>
          </a:xfrm>
          <a:prstGeom prst="ellipse">
            <a:avLst/>
          </a:prstGeom>
          <a:solidFill>
            <a:srgbClr val="32B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descr="A picture containing drawing&#10;&#10;Description automatically generated">
            <a:extLst>
              <a:ext uri="{FF2B5EF4-FFF2-40B4-BE49-F238E27FC236}">
                <a16:creationId xmlns:a16="http://schemas.microsoft.com/office/drawing/2014/main" id="{248CBF94-1DDE-9E47-BDD7-75916CC008DF}"/>
              </a:ext>
            </a:extLst>
          </p:cNvPr>
          <p:cNvPicPr>
            <a:picLocks noChangeAspect="1"/>
          </p:cNvPicPr>
          <p:nvPr userDrawn="1"/>
        </p:nvPicPr>
        <p:blipFill>
          <a:blip r:embed="rId13">
            <a:duotone>
              <a:prstClr val="black"/>
              <a:srgbClr val="3E3E3E">
                <a:tint val="45000"/>
                <a:satMod val="400000"/>
              </a:srgbClr>
            </a:duotone>
          </a:blip>
          <a:stretch>
            <a:fillRect/>
          </a:stretch>
        </p:blipFill>
        <p:spPr>
          <a:xfrm>
            <a:off x="238370" y="6245352"/>
            <a:ext cx="453802" cy="453802"/>
          </a:xfrm>
          <a:prstGeom prst="rect">
            <a:avLst/>
          </a:prstGeom>
        </p:spPr>
      </p:pic>
      <p:sp>
        <p:nvSpPr>
          <p:cNvPr id="19" name="Oval 18">
            <a:extLst>
              <a:ext uri="{FF2B5EF4-FFF2-40B4-BE49-F238E27FC236}">
                <a16:creationId xmlns:a16="http://schemas.microsoft.com/office/drawing/2014/main" id="{C2518979-7938-4F44-9B27-0C2A8EBECC1A}"/>
              </a:ext>
            </a:extLst>
          </p:cNvPr>
          <p:cNvSpPr/>
          <p:nvPr userDrawn="1"/>
        </p:nvSpPr>
        <p:spPr>
          <a:xfrm>
            <a:off x="15194628" y="6757757"/>
            <a:ext cx="933450" cy="933450"/>
          </a:xfrm>
          <a:prstGeom prst="ellipse">
            <a:avLst/>
          </a:prstGeom>
          <a:solidFill>
            <a:srgbClr val="32B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6DCCF5F-1F09-4320-A313-0E0A04531E9C}"/>
              </a:ext>
            </a:extLst>
          </p:cNvPr>
          <p:cNvSpPr/>
          <p:nvPr userDrawn="1"/>
        </p:nvSpPr>
        <p:spPr>
          <a:xfrm>
            <a:off x="16280478" y="420690"/>
            <a:ext cx="933450" cy="93345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B4B7331A-237E-1F4A-AAA2-C2A80E284495}"/>
              </a:ext>
            </a:extLst>
          </p:cNvPr>
          <p:cNvSpPr>
            <a:spLocks noGrp="1"/>
          </p:cNvSpPr>
          <p:nvPr>
            <p:ph type="sldNum" sz="quarter" idx="4"/>
          </p:nvPr>
        </p:nvSpPr>
        <p:spPr>
          <a:xfrm>
            <a:off x="11530584" y="6318504"/>
            <a:ext cx="2743200" cy="365125"/>
          </a:xfrm>
          <a:prstGeom prst="rect">
            <a:avLst/>
          </a:prstGeom>
        </p:spPr>
        <p:txBody>
          <a:bodyPr/>
          <a:lstStyle>
            <a:lvl1pPr>
              <a:defRPr b="0" i="0">
                <a:solidFill>
                  <a:srgbClr val="3E3E3E"/>
                </a:solidFill>
                <a:latin typeface="Futura Condensed Medium" panose="020B0602020204020303" pitchFamily="34" charset="-79"/>
                <a:cs typeface="Futura Condensed Medium" panose="020B0602020204020303" pitchFamily="34" charset="-79"/>
              </a:defRPr>
            </a:lvl1pPr>
          </a:lstStyle>
          <a:p>
            <a:fld id="{16EF6A19-7367-5D4C-AC10-6C900C5D886F}" type="slidenum">
              <a:rPr lang="en-US" smtClean="0"/>
              <a:pPr/>
              <a:t>‹#›</a:t>
            </a:fld>
            <a:endParaRPr lang="en-US" dirty="0"/>
          </a:p>
        </p:txBody>
      </p:sp>
    </p:spTree>
    <p:extLst>
      <p:ext uri="{BB962C8B-B14F-4D97-AF65-F5344CB8AC3E}">
        <p14:creationId xmlns:p14="http://schemas.microsoft.com/office/powerpoint/2010/main" val="536786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33316DC1-BAAA-F34E-94B9-1366DB9FD123}"/>
              </a:ext>
            </a:extLst>
          </p:cNvPr>
          <p:cNvPicPr>
            <a:picLocks noChangeAspect="1"/>
          </p:cNvPicPr>
          <p:nvPr/>
        </p:nvPicPr>
        <p:blipFill>
          <a:blip r:embed="rId3"/>
          <a:stretch>
            <a:fillRect/>
          </a:stretch>
        </p:blipFill>
        <p:spPr>
          <a:xfrm>
            <a:off x="-579121" y="5083120"/>
            <a:ext cx="13028697" cy="5196840"/>
          </a:xfrm>
          <a:prstGeom prst="rect">
            <a:avLst/>
          </a:prstGeom>
        </p:spPr>
      </p:pic>
      <p:sp>
        <p:nvSpPr>
          <p:cNvPr id="2" name="Rectangle 1">
            <a:extLst>
              <a:ext uri="{FF2B5EF4-FFF2-40B4-BE49-F238E27FC236}">
                <a16:creationId xmlns:a16="http://schemas.microsoft.com/office/drawing/2014/main" id="{1689C9DC-9FE2-ED42-956A-887C6206405E}"/>
              </a:ext>
            </a:extLst>
          </p:cNvPr>
          <p:cNvSpPr/>
          <p:nvPr/>
        </p:nvSpPr>
        <p:spPr>
          <a:xfrm>
            <a:off x="279400" y="842913"/>
            <a:ext cx="1345013" cy="32548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9A9AC74-A8D3-384E-AE17-5021E4808A1A}"/>
              </a:ext>
            </a:extLst>
          </p:cNvPr>
          <p:cNvSpPr txBox="1"/>
          <p:nvPr/>
        </p:nvSpPr>
        <p:spPr>
          <a:xfrm>
            <a:off x="1389899" y="2002713"/>
            <a:ext cx="9412202" cy="2646860"/>
          </a:xfrm>
          <a:prstGeom prst="rect">
            <a:avLst/>
          </a:prstGeom>
          <a:noFill/>
        </p:spPr>
        <p:txBody>
          <a:bodyPr wrap="square" lIns="91422" tIns="45711" rIns="91422" bIns="45711" rtlCol="0">
            <a:spAutoFit/>
          </a:bodyPr>
          <a:lstStyle/>
          <a:p>
            <a:pPr algn="ctr"/>
            <a:r>
              <a:rPr lang="en-US" sz="9600" dirty="0" err="1">
                <a:solidFill>
                  <a:srgbClr val="3E3E3E"/>
                </a:solidFill>
                <a:latin typeface="Futura Condensed" panose="020B0806000000000000" pitchFamily="34" charset="0"/>
                <a:cs typeface="Futura Condensed Medium" panose="020B0602020204020303" pitchFamily="34" charset="-79"/>
              </a:rPr>
              <a:t>Squadss</a:t>
            </a:r>
            <a:r>
              <a:rPr lang="en-US" sz="9600" dirty="0">
                <a:solidFill>
                  <a:srgbClr val="3E3E3E"/>
                </a:solidFill>
                <a:latin typeface="Futura Condensed" panose="020B0806000000000000" pitchFamily="34" charset="0"/>
                <a:cs typeface="Futura Condensed Medium" panose="020B0602020204020303" pitchFamily="34" charset="-79"/>
              </a:rPr>
              <a:t>:</a:t>
            </a:r>
          </a:p>
          <a:p>
            <a:pPr algn="ctr"/>
            <a:r>
              <a:rPr lang="en-US" sz="7000" dirty="0">
                <a:solidFill>
                  <a:srgbClr val="3E3E3E"/>
                </a:solidFill>
                <a:latin typeface="Futura Condensed" panose="020B0806000000000000" pitchFamily="34" charset="0"/>
                <a:cs typeface="Futura Condensed Medium" panose="020B0602020204020303" pitchFamily="34" charset="-79"/>
              </a:rPr>
              <a:t>Recommendation System</a:t>
            </a:r>
            <a:r>
              <a:rPr lang="en-US" sz="7000" dirty="0">
                <a:solidFill>
                  <a:srgbClr val="FC6500"/>
                </a:solidFill>
                <a:latin typeface="Futura Condensed" panose="020B0806000000000000" pitchFamily="34" charset="0"/>
                <a:cs typeface="Futura Condensed Medium" panose="020B0602020204020303" pitchFamily="34" charset="-79"/>
              </a:rPr>
              <a:t>.</a:t>
            </a:r>
            <a:endParaRPr lang="en-US" sz="7000" dirty="0">
              <a:solidFill>
                <a:srgbClr val="3E3E3E"/>
              </a:solidFill>
              <a:latin typeface="Futura Condensed" panose="020B0806000000000000" pitchFamily="34" charset="0"/>
              <a:cs typeface="Futura Condensed Medium" panose="020B0602020204020303" pitchFamily="34" charset="-79"/>
            </a:endParaRPr>
          </a:p>
        </p:txBody>
      </p:sp>
      <p:sp>
        <p:nvSpPr>
          <p:cNvPr id="9" name="Rectangle 8">
            <a:extLst>
              <a:ext uri="{FF2B5EF4-FFF2-40B4-BE49-F238E27FC236}">
                <a16:creationId xmlns:a16="http://schemas.microsoft.com/office/drawing/2014/main" id="{0225D337-43BD-CC43-BBD7-AFC98DC396A5}"/>
              </a:ext>
            </a:extLst>
          </p:cNvPr>
          <p:cNvSpPr/>
          <p:nvPr/>
        </p:nvSpPr>
        <p:spPr>
          <a:xfrm>
            <a:off x="0" y="5083120"/>
            <a:ext cx="12192000"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drawing&#10;&#10;Description automatically generated">
            <a:extLst>
              <a:ext uri="{FF2B5EF4-FFF2-40B4-BE49-F238E27FC236}">
                <a16:creationId xmlns:a16="http://schemas.microsoft.com/office/drawing/2014/main" id="{39BD3EB4-604F-A04B-8385-55647DE56B46}"/>
              </a:ext>
            </a:extLst>
          </p:cNvPr>
          <p:cNvPicPr>
            <a:picLocks noChangeAspect="1"/>
          </p:cNvPicPr>
          <p:nvPr/>
        </p:nvPicPr>
        <p:blipFill>
          <a:blip r:embed="rId4">
            <a:duotone>
              <a:prstClr val="black"/>
              <a:srgbClr val="3E3E3E">
                <a:tint val="45000"/>
                <a:satMod val="400000"/>
              </a:srgbClr>
            </a:duotone>
            <a:alphaModFix/>
          </a:blip>
          <a:stretch>
            <a:fillRect/>
          </a:stretch>
        </p:blipFill>
        <p:spPr>
          <a:xfrm>
            <a:off x="279400" y="609534"/>
            <a:ext cx="1721083" cy="466758"/>
          </a:xfrm>
          <a:prstGeom prst="rect">
            <a:avLst/>
          </a:prstGeom>
          <a:ln>
            <a:noFill/>
          </a:ln>
        </p:spPr>
      </p:pic>
    </p:spTree>
    <p:extLst>
      <p:ext uri="{BB962C8B-B14F-4D97-AF65-F5344CB8AC3E}">
        <p14:creationId xmlns:p14="http://schemas.microsoft.com/office/powerpoint/2010/main" val="1102216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51D9B4E-9FF5-7F45-8882-F81876734B72}"/>
              </a:ext>
            </a:extLst>
          </p:cNvPr>
          <p:cNvCxnSpPr/>
          <p:nvPr/>
        </p:nvCxnSpPr>
        <p:spPr>
          <a:xfrm>
            <a:off x="521958" y="1007597"/>
            <a:ext cx="744157" cy="0"/>
          </a:xfrm>
          <a:prstGeom prst="line">
            <a:avLst/>
          </a:prstGeom>
          <a:ln w="28575">
            <a:solidFill>
              <a:schemeClr val="bg1"/>
            </a:solidFill>
          </a:ln>
        </p:spPr>
        <p:style>
          <a:lnRef idx="2">
            <a:schemeClr val="accent3"/>
          </a:lnRef>
          <a:fillRef idx="0">
            <a:schemeClr val="accent3"/>
          </a:fillRef>
          <a:effectRef idx="1">
            <a:schemeClr val="accent3"/>
          </a:effectRef>
          <a:fontRef idx="minor">
            <a:schemeClr val="tx1"/>
          </a:fontRef>
        </p:style>
      </p:cxnSp>
      <p:sp>
        <p:nvSpPr>
          <p:cNvPr id="34" name="Slide Number Placeholder 10">
            <a:extLst>
              <a:ext uri="{FF2B5EF4-FFF2-40B4-BE49-F238E27FC236}">
                <a16:creationId xmlns:a16="http://schemas.microsoft.com/office/drawing/2014/main" id="{3C9A3000-7176-A444-9B35-51915464A76D}"/>
              </a:ext>
            </a:extLst>
          </p:cNvPr>
          <p:cNvSpPr>
            <a:spLocks noGrp="1"/>
          </p:cNvSpPr>
          <p:nvPr>
            <p:ph type="sldNum" sz="quarter" idx="12"/>
          </p:nvPr>
        </p:nvSpPr>
        <p:spPr>
          <a:xfrm>
            <a:off x="11530584" y="6318504"/>
            <a:ext cx="2743200" cy="365125"/>
          </a:xfrm>
          <a:prstGeom prst="rect">
            <a:avLst/>
          </a:prstGeom>
        </p:spPr>
        <p:txBody>
          <a:bodyPr/>
          <a:lstStyle/>
          <a:p>
            <a:fld id="{16EF6A19-7367-5D4C-AC10-6C900C5D886F}" type="slidenum">
              <a:rPr lang="en-US" smtClean="0"/>
              <a:t>10</a:t>
            </a:fld>
            <a:endParaRPr lang="en-US" dirty="0"/>
          </a:p>
        </p:txBody>
      </p:sp>
      <p:grpSp>
        <p:nvGrpSpPr>
          <p:cNvPr id="4" name="Group 3">
            <a:extLst>
              <a:ext uri="{FF2B5EF4-FFF2-40B4-BE49-F238E27FC236}">
                <a16:creationId xmlns:a16="http://schemas.microsoft.com/office/drawing/2014/main" id="{789C73EF-ED3B-0B4F-9C11-E43331EAE8A1}"/>
              </a:ext>
            </a:extLst>
          </p:cNvPr>
          <p:cNvGrpSpPr/>
          <p:nvPr/>
        </p:nvGrpSpPr>
        <p:grpSpPr>
          <a:xfrm>
            <a:off x="878831" y="1789192"/>
            <a:ext cx="9420202" cy="1776774"/>
            <a:chOff x="657604" y="1639716"/>
            <a:chExt cx="9420202" cy="1776774"/>
          </a:xfrm>
        </p:grpSpPr>
        <p:cxnSp>
          <p:nvCxnSpPr>
            <p:cNvPr id="26" name="Straight Connector 25">
              <a:extLst>
                <a:ext uri="{FF2B5EF4-FFF2-40B4-BE49-F238E27FC236}">
                  <a16:creationId xmlns:a16="http://schemas.microsoft.com/office/drawing/2014/main" id="{F4A56338-E401-A142-8F01-102E3602819B}"/>
                </a:ext>
              </a:extLst>
            </p:cNvPr>
            <p:cNvCxnSpPr/>
            <p:nvPr/>
          </p:nvCxnSpPr>
          <p:spPr>
            <a:xfrm flipV="1">
              <a:off x="1572959" y="2170236"/>
              <a:ext cx="682172" cy="1"/>
            </a:xfrm>
            <a:prstGeom prst="line">
              <a:avLst/>
            </a:prstGeom>
            <a:ln>
              <a:solidFill>
                <a:srgbClr val="FC6500"/>
              </a:solidFill>
              <a:tailEnd type="ova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8115E5B0-C5FD-CD41-B3B2-26DB0C1A285C}"/>
                </a:ext>
              </a:extLst>
            </p:cNvPr>
            <p:cNvSpPr txBox="1">
              <a:spLocks/>
            </p:cNvSpPr>
            <p:nvPr/>
          </p:nvSpPr>
          <p:spPr>
            <a:xfrm>
              <a:off x="857698" y="2399954"/>
              <a:ext cx="4757327" cy="7426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54"/>
              <a:endParaRPr lang="en-US" i="1" dirty="0">
                <a:solidFill>
                  <a:srgbClr val="BE5106"/>
                </a:solidFill>
                <a:latin typeface="Muli" pitchFamily="2" charset="77"/>
                <a:ea typeface="Montserrat Light" charset="0"/>
                <a:cs typeface="Montserrat Light" charset="0"/>
              </a:endParaRPr>
            </a:p>
            <a:p>
              <a:pPr algn="ctr" defTabSz="914354"/>
              <a:r>
                <a:rPr lang="en-US" i="1" dirty="0">
                  <a:solidFill>
                    <a:srgbClr val="BE5106"/>
                  </a:solidFill>
                  <a:latin typeface="Muli" pitchFamily="2" charset="77"/>
                  <a:ea typeface="Montserrat Light" charset="0"/>
                  <a:cs typeface="Montserrat Light" charset="0"/>
                </a:rPr>
                <a:t> </a:t>
              </a: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b="1" dirty="0">
                <a:solidFill>
                  <a:srgbClr val="BE5106"/>
                </a:solidFill>
                <a:latin typeface="Muli" pitchFamily="2" charset="77"/>
                <a:ea typeface="Montserrat" charset="0"/>
                <a:cs typeface="Montserrat" charset="0"/>
              </a:endParaRPr>
            </a:p>
          </p:txBody>
        </p:sp>
        <p:grpSp>
          <p:nvGrpSpPr>
            <p:cNvPr id="18" name="Group 17">
              <a:extLst>
                <a:ext uri="{FF2B5EF4-FFF2-40B4-BE49-F238E27FC236}">
                  <a16:creationId xmlns:a16="http://schemas.microsoft.com/office/drawing/2014/main" id="{919B152E-893A-A04A-8E99-230447B41CCA}"/>
                </a:ext>
              </a:extLst>
            </p:cNvPr>
            <p:cNvGrpSpPr/>
            <p:nvPr/>
          </p:nvGrpSpPr>
          <p:grpSpPr>
            <a:xfrm>
              <a:off x="800129" y="1805340"/>
              <a:ext cx="749030" cy="749030"/>
              <a:chOff x="397268" y="1340166"/>
              <a:chExt cx="749030" cy="749030"/>
            </a:xfrm>
            <a:solidFill>
              <a:srgbClr val="65D36E"/>
            </a:solidFill>
          </p:grpSpPr>
          <p:sp>
            <p:nvSpPr>
              <p:cNvPr id="21" name="Flowchart: Connector 42">
                <a:extLst>
                  <a:ext uri="{FF2B5EF4-FFF2-40B4-BE49-F238E27FC236}">
                    <a16:creationId xmlns:a16="http://schemas.microsoft.com/office/drawing/2014/main" id="{DD7DAEFC-CC80-0E4C-9562-601964E2F9E6}"/>
                  </a:ext>
                </a:extLst>
              </p:cNvPr>
              <p:cNvSpPr/>
              <p:nvPr/>
            </p:nvSpPr>
            <p:spPr>
              <a:xfrm>
                <a:off x="397268" y="1340166"/>
                <a:ext cx="749030" cy="749030"/>
              </a:xfrm>
              <a:prstGeom prst="flowChartConnector">
                <a:avLst/>
              </a:prstGeom>
              <a:grpFill/>
              <a:ln>
                <a:solidFill>
                  <a:srgbClr val="9F5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5D36E"/>
                  </a:solidFill>
                  <a:latin typeface="Muli" pitchFamily="2" charset="77"/>
                </a:endParaRPr>
              </a:p>
            </p:txBody>
          </p:sp>
          <p:sp>
            <p:nvSpPr>
              <p:cNvPr id="24" name="TextBox 23">
                <a:extLst>
                  <a:ext uri="{FF2B5EF4-FFF2-40B4-BE49-F238E27FC236}">
                    <a16:creationId xmlns:a16="http://schemas.microsoft.com/office/drawing/2014/main" id="{33FB5F4E-879F-5449-9F76-A2A66DD816EB}"/>
                  </a:ext>
                </a:extLst>
              </p:cNvPr>
              <p:cNvSpPr txBox="1"/>
              <p:nvPr/>
            </p:nvSpPr>
            <p:spPr>
              <a:xfrm>
                <a:off x="594427" y="1420416"/>
                <a:ext cx="354712" cy="523220"/>
              </a:xfrm>
              <a:prstGeom prst="rect">
                <a:avLst/>
              </a:prstGeom>
              <a:grpFill/>
            </p:spPr>
            <p:txBody>
              <a:bodyPr wrap="square" rtlCol="0">
                <a:spAutoFit/>
              </a:bodyPr>
              <a:lstStyle/>
              <a:p>
                <a:r>
                  <a:rPr lang="en-US" sz="2800" dirty="0">
                    <a:solidFill>
                      <a:srgbClr val="65D36E"/>
                    </a:solidFill>
                    <a:latin typeface="Muli" pitchFamily="2" charset="77"/>
                  </a:rPr>
                  <a:t>1</a:t>
                </a:r>
                <a:endParaRPr lang="en-US" dirty="0">
                  <a:solidFill>
                    <a:srgbClr val="65D36E"/>
                  </a:solidFill>
                  <a:latin typeface="Muli" pitchFamily="2" charset="77"/>
                </a:endParaRPr>
              </a:p>
            </p:txBody>
          </p:sp>
        </p:grpSp>
        <p:sp>
          <p:nvSpPr>
            <p:cNvPr id="27" name="Shape 142">
              <a:extLst>
                <a:ext uri="{FF2B5EF4-FFF2-40B4-BE49-F238E27FC236}">
                  <a16:creationId xmlns:a16="http://schemas.microsoft.com/office/drawing/2014/main" id="{AAAF88EE-DD2A-4043-80C0-B88BDA54524C}"/>
                </a:ext>
              </a:extLst>
            </p:cNvPr>
            <p:cNvSpPr txBox="1"/>
            <p:nvPr/>
          </p:nvSpPr>
          <p:spPr>
            <a:xfrm>
              <a:off x="2406169" y="1734078"/>
              <a:ext cx="6527363" cy="628725"/>
            </a:xfrm>
            <a:prstGeom prst="rect">
              <a:avLst/>
            </a:prstGeom>
            <a:noFill/>
            <a:ln>
              <a:noFill/>
            </a:ln>
          </p:spPr>
          <p:txBody>
            <a:bodyPr lIns="121900" tIns="121900" rIns="121900" bIns="121900" anchor="t" anchorCtr="0">
              <a:noAutofit/>
            </a:bodyPr>
            <a:lstStyle/>
            <a:p>
              <a:pPr>
                <a:lnSpc>
                  <a:spcPct val="150000"/>
                </a:lnSpc>
              </a:pPr>
              <a:r>
                <a:rPr lang="en-US" sz="2400" dirty="0">
                  <a:solidFill>
                    <a:srgbClr val="EA6E2C"/>
                  </a:solidFill>
                  <a:latin typeface="Futura Condensed" panose="020B0806000000000000" pitchFamily="34" charset="0"/>
                  <a:ea typeface="Avenir Next" charset="0"/>
                  <a:cs typeface="Avenir Next" charset="0"/>
                  <a:sym typeface="Montserrat"/>
                </a:rPr>
                <a:t>One Computer, Two Tasks</a:t>
              </a:r>
            </a:p>
            <a:p>
              <a:pPr>
                <a:lnSpc>
                  <a:spcPct val="150000"/>
                </a:lnSpc>
              </a:pPr>
              <a:endParaRPr lang="en" sz="2400" dirty="0">
                <a:solidFill>
                  <a:srgbClr val="EA6E2C"/>
                </a:solidFill>
                <a:latin typeface="Futura Condensed" panose="020B0806000000000000" pitchFamily="34" charset="0"/>
                <a:ea typeface="Avenir Next" charset="0"/>
                <a:cs typeface="Avenir Next" charset="0"/>
                <a:sym typeface="Montserrat"/>
              </a:endParaRPr>
            </a:p>
          </p:txBody>
        </p:sp>
        <p:sp>
          <p:nvSpPr>
            <p:cNvPr id="39" name="Shape 142">
              <a:extLst>
                <a:ext uri="{FF2B5EF4-FFF2-40B4-BE49-F238E27FC236}">
                  <a16:creationId xmlns:a16="http://schemas.microsoft.com/office/drawing/2014/main" id="{8E196E54-BB63-CF47-BB6D-E694CFA50120}"/>
                </a:ext>
              </a:extLst>
            </p:cNvPr>
            <p:cNvSpPr txBox="1"/>
            <p:nvPr/>
          </p:nvSpPr>
          <p:spPr>
            <a:xfrm>
              <a:off x="2406170" y="2316030"/>
              <a:ext cx="7671636" cy="1100460"/>
            </a:xfrm>
            <a:prstGeom prst="rect">
              <a:avLst/>
            </a:prstGeom>
            <a:noFill/>
            <a:ln>
              <a:noFill/>
            </a:ln>
          </p:spPr>
          <p:txBody>
            <a:bodyPr lIns="121900" tIns="121900" rIns="121900" bIns="121900" anchor="t" anchorCtr="0">
              <a:noAutofit/>
            </a:bodyPr>
            <a:lstStyle/>
            <a:p>
              <a:r>
                <a:rPr lang="en-US" dirty="0">
                  <a:solidFill>
                    <a:srgbClr val="3E3E3E"/>
                  </a:solidFill>
                  <a:latin typeface="Futura Condensed" panose="020B0806000000000000" pitchFamily="34" charset="0"/>
                  <a:ea typeface="Raleway Light" charset="0"/>
                  <a:cs typeface="Raleway Light" charset="0"/>
                  <a:sym typeface="Montserrat"/>
                </a:rPr>
                <a:t>Because the streaming process does not end, we ran into the challenge of being unable to post-process the Tweet data… We have a function call that does not terminate. How can we continue to run new processes on our computer while still streaming? (environment diagram go </a:t>
              </a:r>
              <a:r>
                <a:rPr lang="en-US" dirty="0" err="1">
                  <a:solidFill>
                    <a:srgbClr val="3E3E3E"/>
                  </a:solidFill>
                  <a:latin typeface="Futura Condensed" panose="020B0806000000000000" pitchFamily="34" charset="0"/>
                  <a:ea typeface="Raleway Light" charset="0"/>
                  <a:cs typeface="Raleway Light" charset="0"/>
                  <a:sym typeface="Montserrat"/>
                </a:rPr>
                <a:t>brrr</a:t>
              </a:r>
              <a:r>
                <a:rPr lang="en-US" dirty="0">
                  <a:solidFill>
                    <a:srgbClr val="3E3E3E"/>
                  </a:solidFill>
                  <a:latin typeface="Futura Condensed" panose="020B0806000000000000" pitchFamily="34" charset="0"/>
                  <a:ea typeface="Raleway Light" charset="0"/>
                  <a:cs typeface="Raleway Light" charset="0"/>
                  <a:sym typeface="Montserrat"/>
                </a:rPr>
                <a:t>)</a:t>
              </a:r>
              <a:endParaRPr lang="en" dirty="0">
                <a:solidFill>
                  <a:srgbClr val="3E3E3E"/>
                </a:solidFill>
                <a:latin typeface="Futura Condensed" panose="020B0806000000000000" pitchFamily="34" charset="0"/>
                <a:ea typeface="Raleway Light" charset="0"/>
                <a:cs typeface="Raleway Light" charset="0"/>
                <a:sym typeface="Montserrat"/>
              </a:endParaRPr>
            </a:p>
          </p:txBody>
        </p:sp>
        <p:sp>
          <p:nvSpPr>
            <p:cNvPr id="25" name="Oval 24">
              <a:extLst>
                <a:ext uri="{FF2B5EF4-FFF2-40B4-BE49-F238E27FC236}">
                  <a16:creationId xmlns:a16="http://schemas.microsoft.com/office/drawing/2014/main" id="{BA886D1D-2BCB-B440-AF7A-9AAA04957074}"/>
                </a:ext>
              </a:extLst>
            </p:cNvPr>
            <p:cNvSpPr/>
            <p:nvPr/>
          </p:nvSpPr>
          <p:spPr>
            <a:xfrm>
              <a:off x="657604" y="1639716"/>
              <a:ext cx="1056153" cy="1059817"/>
            </a:xfrm>
            <a:prstGeom prst="ellipse">
              <a:avLst/>
            </a:prstGeom>
            <a:solidFill>
              <a:srgbClr val="32353F"/>
            </a:solidFill>
            <a:ln w="88900">
              <a:solidFill>
                <a:srgbClr val="EA6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F6F6"/>
                </a:solidFill>
                <a:highlight>
                  <a:srgbClr val="04DC4D"/>
                </a:highlight>
                <a:latin typeface="Muli" pitchFamily="2" charset="77"/>
              </a:endParaRPr>
            </a:p>
          </p:txBody>
        </p:sp>
      </p:grpSp>
      <p:cxnSp>
        <p:nvCxnSpPr>
          <p:cNvPr id="56" name="Straight Connector 55">
            <a:extLst>
              <a:ext uri="{FF2B5EF4-FFF2-40B4-BE49-F238E27FC236}">
                <a16:creationId xmlns:a16="http://schemas.microsoft.com/office/drawing/2014/main" id="{0486E1EA-1757-8746-AFA4-F42C9C1565E2}"/>
              </a:ext>
            </a:extLst>
          </p:cNvPr>
          <p:cNvCxnSpPr/>
          <p:nvPr/>
        </p:nvCxnSpPr>
        <p:spPr>
          <a:xfrm flipV="1">
            <a:off x="1794186" y="4521187"/>
            <a:ext cx="682172" cy="1"/>
          </a:xfrm>
          <a:prstGeom prst="line">
            <a:avLst/>
          </a:prstGeom>
          <a:ln>
            <a:solidFill>
              <a:srgbClr val="FC6500"/>
            </a:solidFill>
            <a:tailEnd type="ova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CA896938-441F-D643-BF97-5E0EEB884940}"/>
              </a:ext>
            </a:extLst>
          </p:cNvPr>
          <p:cNvSpPr txBox="1">
            <a:spLocks/>
          </p:cNvSpPr>
          <p:nvPr/>
        </p:nvSpPr>
        <p:spPr>
          <a:xfrm>
            <a:off x="1078925" y="4750905"/>
            <a:ext cx="4757327" cy="7426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54"/>
            <a:endParaRPr lang="en-US" i="1" dirty="0">
              <a:solidFill>
                <a:srgbClr val="BE5106"/>
              </a:solidFill>
              <a:latin typeface="Muli" pitchFamily="2" charset="77"/>
              <a:ea typeface="Montserrat Light" charset="0"/>
              <a:cs typeface="Montserrat Light" charset="0"/>
            </a:endParaRPr>
          </a:p>
          <a:p>
            <a:pPr algn="ctr" defTabSz="914354"/>
            <a:r>
              <a:rPr lang="en-US" i="1" dirty="0">
                <a:solidFill>
                  <a:srgbClr val="BE5106"/>
                </a:solidFill>
                <a:latin typeface="Muli" pitchFamily="2" charset="77"/>
                <a:ea typeface="Montserrat Light" charset="0"/>
                <a:cs typeface="Montserrat Light" charset="0"/>
              </a:rPr>
              <a:t> </a:t>
            </a: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b="1" dirty="0">
              <a:solidFill>
                <a:srgbClr val="BE5106"/>
              </a:solidFill>
              <a:latin typeface="Muli" pitchFamily="2" charset="77"/>
              <a:ea typeface="Montserrat" charset="0"/>
              <a:cs typeface="Montserrat" charset="0"/>
            </a:endParaRPr>
          </a:p>
        </p:txBody>
      </p:sp>
      <p:grpSp>
        <p:nvGrpSpPr>
          <p:cNvPr id="58" name="Group 57">
            <a:extLst>
              <a:ext uri="{FF2B5EF4-FFF2-40B4-BE49-F238E27FC236}">
                <a16:creationId xmlns:a16="http://schemas.microsoft.com/office/drawing/2014/main" id="{0FD3DACF-1B3A-794C-992A-3A4ED8D7D3A2}"/>
              </a:ext>
            </a:extLst>
          </p:cNvPr>
          <p:cNvGrpSpPr/>
          <p:nvPr/>
        </p:nvGrpSpPr>
        <p:grpSpPr>
          <a:xfrm>
            <a:off x="1021356" y="4156291"/>
            <a:ext cx="749030" cy="749030"/>
            <a:chOff x="397268" y="1340166"/>
            <a:chExt cx="749030" cy="749030"/>
          </a:xfrm>
          <a:solidFill>
            <a:srgbClr val="65D36E"/>
          </a:solidFill>
        </p:grpSpPr>
        <p:sp>
          <p:nvSpPr>
            <p:cNvPr id="64" name="Flowchart: Connector 42">
              <a:extLst>
                <a:ext uri="{FF2B5EF4-FFF2-40B4-BE49-F238E27FC236}">
                  <a16:creationId xmlns:a16="http://schemas.microsoft.com/office/drawing/2014/main" id="{E92E68D5-15EF-CC4C-BB75-62C5493ADF18}"/>
                </a:ext>
              </a:extLst>
            </p:cNvPr>
            <p:cNvSpPr/>
            <p:nvPr/>
          </p:nvSpPr>
          <p:spPr>
            <a:xfrm>
              <a:off x="397268" y="1340166"/>
              <a:ext cx="749030" cy="749030"/>
            </a:xfrm>
            <a:prstGeom prst="flowChartConnector">
              <a:avLst/>
            </a:prstGeom>
            <a:grpFill/>
            <a:ln>
              <a:solidFill>
                <a:srgbClr val="9F5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5D36E"/>
                </a:solidFill>
                <a:latin typeface="Muli" pitchFamily="2" charset="77"/>
              </a:endParaRPr>
            </a:p>
          </p:txBody>
        </p:sp>
        <p:sp>
          <p:nvSpPr>
            <p:cNvPr id="65" name="TextBox 64">
              <a:extLst>
                <a:ext uri="{FF2B5EF4-FFF2-40B4-BE49-F238E27FC236}">
                  <a16:creationId xmlns:a16="http://schemas.microsoft.com/office/drawing/2014/main" id="{FC909799-796D-3147-B9E7-909A93D87502}"/>
                </a:ext>
              </a:extLst>
            </p:cNvPr>
            <p:cNvSpPr txBox="1"/>
            <p:nvPr/>
          </p:nvSpPr>
          <p:spPr>
            <a:xfrm>
              <a:off x="594427" y="1420416"/>
              <a:ext cx="354712" cy="523220"/>
            </a:xfrm>
            <a:prstGeom prst="rect">
              <a:avLst/>
            </a:prstGeom>
            <a:grpFill/>
          </p:spPr>
          <p:txBody>
            <a:bodyPr wrap="square" rtlCol="0">
              <a:spAutoFit/>
            </a:bodyPr>
            <a:lstStyle/>
            <a:p>
              <a:r>
                <a:rPr lang="en-US" sz="2800" dirty="0">
                  <a:solidFill>
                    <a:srgbClr val="65D36E"/>
                  </a:solidFill>
                  <a:latin typeface="Muli" pitchFamily="2" charset="77"/>
                </a:rPr>
                <a:t>1</a:t>
              </a:r>
              <a:endParaRPr lang="en-US" dirty="0">
                <a:solidFill>
                  <a:srgbClr val="65D36E"/>
                </a:solidFill>
                <a:latin typeface="Muli" pitchFamily="2" charset="77"/>
              </a:endParaRPr>
            </a:p>
          </p:txBody>
        </p:sp>
      </p:grpSp>
      <p:sp>
        <p:nvSpPr>
          <p:cNvPr id="59" name="Shape 142">
            <a:extLst>
              <a:ext uri="{FF2B5EF4-FFF2-40B4-BE49-F238E27FC236}">
                <a16:creationId xmlns:a16="http://schemas.microsoft.com/office/drawing/2014/main" id="{1D670195-B3F1-0143-A1D7-833B91B2CE61}"/>
              </a:ext>
            </a:extLst>
          </p:cNvPr>
          <p:cNvSpPr txBox="1"/>
          <p:nvPr/>
        </p:nvSpPr>
        <p:spPr>
          <a:xfrm>
            <a:off x="2627396" y="4085029"/>
            <a:ext cx="6527363" cy="628725"/>
          </a:xfrm>
          <a:prstGeom prst="rect">
            <a:avLst/>
          </a:prstGeom>
          <a:noFill/>
          <a:ln>
            <a:noFill/>
          </a:ln>
        </p:spPr>
        <p:txBody>
          <a:bodyPr lIns="121900" tIns="121900" rIns="121900" bIns="121900" anchor="t" anchorCtr="0">
            <a:noAutofit/>
          </a:bodyPr>
          <a:lstStyle/>
          <a:p>
            <a:pPr>
              <a:lnSpc>
                <a:spcPct val="150000"/>
              </a:lnSpc>
            </a:pPr>
            <a:r>
              <a:rPr lang="en-US" sz="2400" dirty="0">
                <a:solidFill>
                  <a:srgbClr val="EA6E2C"/>
                </a:solidFill>
                <a:latin typeface="Futura Condensed" panose="020B0806000000000000" pitchFamily="34" charset="0"/>
                <a:ea typeface="Avenir Next" charset="0"/>
                <a:cs typeface="Avenir Next" charset="0"/>
                <a:sym typeface="Montserrat"/>
              </a:rPr>
              <a:t>Threading</a:t>
            </a:r>
            <a:endParaRPr lang="en" sz="2400" dirty="0">
              <a:solidFill>
                <a:srgbClr val="EA6E2C"/>
              </a:solidFill>
              <a:latin typeface="Futura Condensed" panose="020B0806000000000000" pitchFamily="34" charset="0"/>
              <a:ea typeface="Avenir Next" charset="0"/>
              <a:cs typeface="Avenir Next" charset="0"/>
              <a:sym typeface="Montserrat"/>
            </a:endParaRPr>
          </a:p>
        </p:txBody>
      </p:sp>
      <p:sp>
        <p:nvSpPr>
          <p:cNvPr id="60" name="Shape 142">
            <a:extLst>
              <a:ext uri="{FF2B5EF4-FFF2-40B4-BE49-F238E27FC236}">
                <a16:creationId xmlns:a16="http://schemas.microsoft.com/office/drawing/2014/main" id="{11773EED-AF13-AA4E-A87E-185081F27088}"/>
              </a:ext>
            </a:extLst>
          </p:cNvPr>
          <p:cNvSpPr txBox="1"/>
          <p:nvPr/>
        </p:nvSpPr>
        <p:spPr>
          <a:xfrm>
            <a:off x="2627396" y="4666981"/>
            <a:ext cx="7803983" cy="874437"/>
          </a:xfrm>
          <a:prstGeom prst="rect">
            <a:avLst/>
          </a:prstGeom>
          <a:noFill/>
          <a:ln>
            <a:noFill/>
          </a:ln>
        </p:spPr>
        <p:txBody>
          <a:bodyPr lIns="121900" tIns="121900" rIns="121900" bIns="121900" anchor="t" anchorCtr="0">
            <a:noAutofit/>
          </a:bodyPr>
          <a:lstStyle/>
          <a:p>
            <a:r>
              <a:rPr lang="en" dirty="0">
                <a:solidFill>
                  <a:srgbClr val="3E3E3E"/>
                </a:solidFill>
                <a:latin typeface="Futura Condensed" panose="020B0806000000000000" pitchFamily="34" charset="0"/>
                <a:ea typeface="Raleway Light" charset="0"/>
                <a:cs typeface="Raleway Light" charset="0"/>
                <a:sym typeface="Montserrat"/>
              </a:rPr>
              <a:t>“Threads are a way for a program to divide itself into two or more simultaneously running tasks”</a:t>
            </a:r>
          </a:p>
          <a:p>
            <a:r>
              <a:rPr lang="en" dirty="0">
                <a:solidFill>
                  <a:srgbClr val="3E3E3E"/>
                </a:solidFill>
                <a:latin typeface="Futura Condensed" panose="020B0806000000000000" pitchFamily="34" charset="0"/>
                <a:ea typeface="Raleway Light" charset="0"/>
                <a:cs typeface="Raleway Light" charset="0"/>
                <a:sym typeface="Montserrat"/>
              </a:rPr>
              <a:t>This allows us to stream and post-process together (altogether a great learning experience for all of us) </a:t>
            </a:r>
          </a:p>
        </p:txBody>
      </p:sp>
      <p:sp>
        <p:nvSpPr>
          <p:cNvPr id="62" name="Oval 61">
            <a:extLst>
              <a:ext uri="{FF2B5EF4-FFF2-40B4-BE49-F238E27FC236}">
                <a16:creationId xmlns:a16="http://schemas.microsoft.com/office/drawing/2014/main" id="{4268A977-07C3-144E-B4C4-0C28EDCBB71C}"/>
              </a:ext>
            </a:extLst>
          </p:cNvPr>
          <p:cNvSpPr/>
          <p:nvPr/>
        </p:nvSpPr>
        <p:spPr>
          <a:xfrm>
            <a:off x="878831" y="3990667"/>
            <a:ext cx="1056153" cy="1059817"/>
          </a:xfrm>
          <a:prstGeom prst="ellipse">
            <a:avLst/>
          </a:prstGeom>
          <a:solidFill>
            <a:srgbClr val="32353F"/>
          </a:solidFill>
          <a:ln w="88900">
            <a:solidFill>
              <a:srgbClr val="EA6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F6F6"/>
              </a:solidFill>
              <a:highlight>
                <a:srgbClr val="04DC4D"/>
              </a:highlight>
              <a:latin typeface="Muli" pitchFamily="2" charset="77"/>
            </a:endParaRPr>
          </a:p>
        </p:txBody>
      </p:sp>
      <p:sp>
        <p:nvSpPr>
          <p:cNvPr id="29" name="Shape 758">
            <a:extLst>
              <a:ext uri="{FF2B5EF4-FFF2-40B4-BE49-F238E27FC236}">
                <a16:creationId xmlns:a16="http://schemas.microsoft.com/office/drawing/2014/main" id="{E898FC56-9A5C-4747-8FE6-5B9197F0421E}"/>
              </a:ext>
            </a:extLst>
          </p:cNvPr>
          <p:cNvSpPr/>
          <p:nvPr/>
        </p:nvSpPr>
        <p:spPr>
          <a:xfrm>
            <a:off x="1184989" y="4263456"/>
            <a:ext cx="448433" cy="527124"/>
          </a:xfrm>
          <a:custGeom>
            <a:avLst/>
            <a:gdLst/>
            <a:ahLst/>
            <a:cxnLst/>
            <a:rect l="0" t="0" r="0" b="0"/>
            <a:pathLst>
              <a:path w="120000" h="120000" extrusionOk="0">
                <a:moveTo>
                  <a:pt x="60000" y="0"/>
                </a:moveTo>
                <a:cubicBezTo>
                  <a:pt x="58050" y="0"/>
                  <a:pt x="56466" y="1344"/>
                  <a:pt x="56466" y="3005"/>
                </a:cubicBezTo>
                <a:lnTo>
                  <a:pt x="56466" y="58788"/>
                </a:lnTo>
                <a:lnTo>
                  <a:pt x="41255" y="45855"/>
                </a:lnTo>
                <a:cubicBezTo>
                  <a:pt x="39877" y="44683"/>
                  <a:pt x="37638" y="44683"/>
                  <a:pt x="36261" y="45855"/>
                </a:cubicBezTo>
                <a:cubicBezTo>
                  <a:pt x="34883" y="47027"/>
                  <a:pt x="34883" y="48933"/>
                  <a:pt x="36261" y="50105"/>
                </a:cubicBezTo>
                <a:lnTo>
                  <a:pt x="57466" y="68133"/>
                </a:lnTo>
                <a:cubicBezTo>
                  <a:pt x="57805" y="68422"/>
                  <a:pt x="58200" y="68638"/>
                  <a:pt x="58616" y="68788"/>
                </a:cubicBezTo>
                <a:cubicBezTo>
                  <a:pt x="59027" y="68927"/>
                  <a:pt x="59450" y="68983"/>
                  <a:pt x="59922" y="68983"/>
                </a:cubicBezTo>
                <a:cubicBezTo>
                  <a:pt x="60416" y="68983"/>
                  <a:pt x="60894" y="68927"/>
                  <a:pt x="61305" y="68788"/>
                </a:cubicBezTo>
                <a:cubicBezTo>
                  <a:pt x="61722" y="68638"/>
                  <a:pt x="62116" y="68422"/>
                  <a:pt x="62461" y="68133"/>
                </a:cubicBezTo>
                <a:lnTo>
                  <a:pt x="83661" y="50105"/>
                </a:lnTo>
                <a:cubicBezTo>
                  <a:pt x="85038" y="48933"/>
                  <a:pt x="85038" y="47027"/>
                  <a:pt x="83661" y="45855"/>
                </a:cubicBezTo>
                <a:cubicBezTo>
                  <a:pt x="82283" y="44683"/>
                  <a:pt x="80044" y="44683"/>
                  <a:pt x="78666" y="45855"/>
                </a:cubicBezTo>
                <a:lnTo>
                  <a:pt x="63533" y="58788"/>
                </a:lnTo>
                <a:lnTo>
                  <a:pt x="63533" y="3005"/>
                </a:lnTo>
                <a:cubicBezTo>
                  <a:pt x="63533" y="1344"/>
                  <a:pt x="61950" y="0"/>
                  <a:pt x="60000" y="0"/>
                </a:cubicBezTo>
                <a:close/>
                <a:moveTo>
                  <a:pt x="8755" y="18027"/>
                </a:moveTo>
                <a:cubicBezTo>
                  <a:pt x="3894" y="18027"/>
                  <a:pt x="0" y="21405"/>
                  <a:pt x="0" y="25544"/>
                </a:cubicBezTo>
                <a:lnTo>
                  <a:pt x="0" y="112488"/>
                </a:lnTo>
                <a:cubicBezTo>
                  <a:pt x="0" y="116622"/>
                  <a:pt x="3894" y="120000"/>
                  <a:pt x="8755" y="120000"/>
                </a:cubicBezTo>
                <a:lnTo>
                  <a:pt x="111166" y="120000"/>
                </a:lnTo>
                <a:cubicBezTo>
                  <a:pt x="116027" y="120000"/>
                  <a:pt x="120000" y="116622"/>
                  <a:pt x="120000" y="112488"/>
                </a:cubicBezTo>
                <a:lnTo>
                  <a:pt x="120000" y="25544"/>
                </a:lnTo>
                <a:cubicBezTo>
                  <a:pt x="120000" y="21405"/>
                  <a:pt x="116027" y="18027"/>
                  <a:pt x="111166" y="18027"/>
                </a:cubicBezTo>
                <a:lnTo>
                  <a:pt x="77594" y="18027"/>
                </a:lnTo>
                <a:cubicBezTo>
                  <a:pt x="75644" y="18027"/>
                  <a:pt x="74061" y="19377"/>
                  <a:pt x="74061" y="21033"/>
                </a:cubicBezTo>
                <a:cubicBezTo>
                  <a:pt x="74061" y="22694"/>
                  <a:pt x="75644" y="24038"/>
                  <a:pt x="77594" y="24038"/>
                </a:cubicBezTo>
                <a:lnTo>
                  <a:pt x="111166" y="24038"/>
                </a:lnTo>
                <a:cubicBezTo>
                  <a:pt x="112138" y="24038"/>
                  <a:pt x="112933" y="24716"/>
                  <a:pt x="112933" y="25544"/>
                </a:cubicBezTo>
                <a:lnTo>
                  <a:pt x="112933" y="112488"/>
                </a:lnTo>
                <a:cubicBezTo>
                  <a:pt x="112933" y="113316"/>
                  <a:pt x="112138" y="113988"/>
                  <a:pt x="111166" y="113988"/>
                </a:cubicBezTo>
                <a:lnTo>
                  <a:pt x="8755" y="113988"/>
                </a:lnTo>
                <a:cubicBezTo>
                  <a:pt x="7783" y="113988"/>
                  <a:pt x="7066" y="113311"/>
                  <a:pt x="7066" y="112488"/>
                </a:cubicBezTo>
                <a:lnTo>
                  <a:pt x="7066" y="25544"/>
                </a:lnTo>
                <a:cubicBezTo>
                  <a:pt x="7066" y="24716"/>
                  <a:pt x="7783" y="24038"/>
                  <a:pt x="8755" y="24038"/>
                </a:cubicBezTo>
                <a:lnTo>
                  <a:pt x="42327" y="24038"/>
                </a:lnTo>
                <a:cubicBezTo>
                  <a:pt x="44277" y="24038"/>
                  <a:pt x="45866" y="22694"/>
                  <a:pt x="45866" y="21033"/>
                </a:cubicBezTo>
                <a:cubicBezTo>
                  <a:pt x="45866" y="19377"/>
                  <a:pt x="44277" y="18027"/>
                  <a:pt x="42327" y="18027"/>
                </a:cubicBezTo>
                <a:lnTo>
                  <a:pt x="8755" y="18027"/>
                </a:lnTo>
                <a:close/>
              </a:path>
            </a:pathLst>
          </a:custGeom>
          <a:solidFill>
            <a:schemeClr val="bg1"/>
          </a:solidFill>
          <a:ln>
            <a:noFill/>
          </a:ln>
        </p:spPr>
        <p:txBody>
          <a:bodyPr lIns="19067" tIns="19067" rIns="19067" bIns="19067" anchor="ctr" anchorCtr="0">
            <a:noAutofit/>
          </a:bodyPr>
          <a:lstStyle/>
          <a:p>
            <a:pPr algn="ctr">
              <a:buClr>
                <a:srgbClr val="FFFFFF"/>
              </a:buClr>
            </a:pPr>
            <a:endParaRPr sz="1467">
              <a:solidFill>
                <a:srgbClr val="FFFFFF"/>
              </a:solidFill>
              <a:latin typeface="Cabin"/>
              <a:ea typeface="Cabin"/>
              <a:cs typeface="Cabin"/>
              <a:sym typeface="Cabin"/>
            </a:endParaRPr>
          </a:p>
        </p:txBody>
      </p:sp>
      <p:sp>
        <p:nvSpPr>
          <p:cNvPr id="31" name="Shape 785">
            <a:extLst>
              <a:ext uri="{FF2B5EF4-FFF2-40B4-BE49-F238E27FC236}">
                <a16:creationId xmlns:a16="http://schemas.microsoft.com/office/drawing/2014/main" id="{94BDAEE0-4C3D-5640-AA44-FA387738F740}"/>
              </a:ext>
            </a:extLst>
          </p:cNvPr>
          <p:cNvSpPr/>
          <p:nvPr/>
        </p:nvSpPr>
        <p:spPr>
          <a:xfrm>
            <a:off x="1175263" y="2026254"/>
            <a:ext cx="458159" cy="552155"/>
          </a:xfrm>
          <a:custGeom>
            <a:avLst/>
            <a:gdLst/>
            <a:ahLst/>
            <a:cxnLst/>
            <a:rect l="0" t="0" r="0" b="0"/>
            <a:pathLst>
              <a:path w="120000" h="120000" extrusionOk="0">
                <a:moveTo>
                  <a:pt x="45866" y="0"/>
                </a:moveTo>
                <a:cubicBezTo>
                  <a:pt x="43916" y="0"/>
                  <a:pt x="42327" y="1316"/>
                  <a:pt x="42327" y="2933"/>
                </a:cubicBezTo>
                <a:lnTo>
                  <a:pt x="42327" y="11661"/>
                </a:lnTo>
                <a:cubicBezTo>
                  <a:pt x="42327" y="13277"/>
                  <a:pt x="43916" y="14594"/>
                  <a:pt x="45866" y="14594"/>
                </a:cubicBezTo>
                <a:lnTo>
                  <a:pt x="49400" y="14594"/>
                </a:lnTo>
                <a:lnTo>
                  <a:pt x="49400" y="21222"/>
                </a:lnTo>
                <a:cubicBezTo>
                  <a:pt x="40872" y="22488"/>
                  <a:pt x="32994" y="25266"/>
                  <a:pt x="26122" y="29188"/>
                </a:cubicBezTo>
                <a:lnTo>
                  <a:pt x="17361" y="21922"/>
                </a:lnTo>
                <a:lnTo>
                  <a:pt x="20127" y="19627"/>
                </a:lnTo>
                <a:cubicBezTo>
                  <a:pt x="21505" y="18483"/>
                  <a:pt x="21505" y="16627"/>
                  <a:pt x="20127" y="15483"/>
                </a:cubicBezTo>
                <a:cubicBezTo>
                  <a:pt x="18750" y="14344"/>
                  <a:pt x="16511" y="14344"/>
                  <a:pt x="15133" y="15483"/>
                </a:cubicBezTo>
                <a:lnTo>
                  <a:pt x="4611" y="24277"/>
                </a:lnTo>
                <a:cubicBezTo>
                  <a:pt x="3233" y="25422"/>
                  <a:pt x="3233" y="27277"/>
                  <a:pt x="4611" y="28422"/>
                </a:cubicBezTo>
                <a:cubicBezTo>
                  <a:pt x="5988" y="29566"/>
                  <a:pt x="8222" y="29566"/>
                  <a:pt x="9605" y="28422"/>
                </a:cubicBezTo>
                <a:lnTo>
                  <a:pt x="12366" y="26066"/>
                </a:lnTo>
                <a:lnTo>
                  <a:pt x="20511" y="32822"/>
                </a:lnTo>
                <a:cubicBezTo>
                  <a:pt x="7961" y="41944"/>
                  <a:pt x="0" y="55333"/>
                  <a:pt x="0" y="70227"/>
                </a:cubicBezTo>
                <a:cubicBezTo>
                  <a:pt x="0" y="97661"/>
                  <a:pt x="26916" y="120000"/>
                  <a:pt x="60000" y="120000"/>
                </a:cubicBezTo>
                <a:cubicBezTo>
                  <a:pt x="93083" y="120000"/>
                  <a:pt x="120000" y="97661"/>
                  <a:pt x="120000" y="70227"/>
                </a:cubicBezTo>
                <a:cubicBezTo>
                  <a:pt x="120000" y="55333"/>
                  <a:pt x="112111" y="41944"/>
                  <a:pt x="99566" y="32822"/>
                </a:cubicBezTo>
                <a:lnTo>
                  <a:pt x="107633" y="26066"/>
                </a:lnTo>
                <a:lnTo>
                  <a:pt x="110472" y="28422"/>
                </a:lnTo>
                <a:cubicBezTo>
                  <a:pt x="111850" y="29566"/>
                  <a:pt x="114088" y="29566"/>
                  <a:pt x="115466" y="28422"/>
                </a:cubicBezTo>
                <a:cubicBezTo>
                  <a:pt x="116844" y="27277"/>
                  <a:pt x="116844" y="25422"/>
                  <a:pt x="115466" y="24277"/>
                </a:cubicBezTo>
                <a:lnTo>
                  <a:pt x="104866" y="15483"/>
                </a:lnTo>
                <a:cubicBezTo>
                  <a:pt x="103488" y="14344"/>
                  <a:pt x="101250" y="14344"/>
                  <a:pt x="99872" y="15483"/>
                </a:cubicBezTo>
                <a:cubicBezTo>
                  <a:pt x="98494" y="16627"/>
                  <a:pt x="98494" y="18483"/>
                  <a:pt x="99872" y="19627"/>
                </a:cubicBezTo>
                <a:lnTo>
                  <a:pt x="102638" y="21922"/>
                </a:lnTo>
                <a:lnTo>
                  <a:pt x="93877" y="29188"/>
                </a:lnTo>
                <a:cubicBezTo>
                  <a:pt x="87000" y="25266"/>
                  <a:pt x="79127" y="22488"/>
                  <a:pt x="70600" y="21222"/>
                </a:cubicBezTo>
                <a:lnTo>
                  <a:pt x="70600" y="14594"/>
                </a:lnTo>
                <a:lnTo>
                  <a:pt x="74133" y="14594"/>
                </a:lnTo>
                <a:cubicBezTo>
                  <a:pt x="76083" y="14594"/>
                  <a:pt x="77672" y="13277"/>
                  <a:pt x="77672" y="11661"/>
                </a:cubicBezTo>
                <a:lnTo>
                  <a:pt x="77672" y="2933"/>
                </a:lnTo>
                <a:cubicBezTo>
                  <a:pt x="77672" y="1316"/>
                  <a:pt x="76083" y="0"/>
                  <a:pt x="74133" y="0"/>
                </a:cubicBezTo>
                <a:lnTo>
                  <a:pt x="45866" y="0"/>
                </a:lnTo>
                <a:close/>
                <a:moveTo>
                  <a:pt x="49400" y="5861"/>
                </a:moveTo>
                <a:lnTo>
                  <a:pt x="70600" y="5861"/>
                </a:lnTo>
                <a:lnTo>
                  <a:pt x="70600" y="8794"/>
                </a:lnTo>
                <a:lnTo>
                  <a:pt x="67066" y="8794"/>
                </a:lnTo>
                <a:cubicBezTo>
                  <a:pt x="65116" y="8794"/>
                  <a:pt x="63533" y="10044"/>
                  <a:pt x="63533" y="11661"/>
                </a:cubicBezTo>
                <a:lnTo>
                  <a:pt x="63533" y="20583"/>
                </a:lnTo>
                <a:cubicBezTo>
                  <a:pt x="62366" y="20527"/>
                  <a:pt x="61183" y="20455"/>
                  <a:pt x="60000" y="20455"/>
                </a:cubicBezTo>
                <a:cubicBezTo>
                  <a:pt x="58816" y="20455"/>
                  <a:pt x="57633" y="20527"/>
                  <a:pt x="56466" y="20583"/>
                </a:cubicBezTo>
                <a:lnTo>
                  <a:pt x="56466" y="11661"/>
                </a:lnTo>
                <a:cubicBezTo>
                  <a:pt x="56466" y="10044"/>
                  <a:pt x="54883" y="8794"/>
                  <a:pt x="52933" y="8794"/>
                </a:cubicBezTo>
                <a:lnTo>
                  <a:pt x="49400" y="8794"/>
                </a:lnTo>
                <a:cubicBezTo>
                  <a:pt x="49400" y="8794"/>
                  <a:pt x="49400" y="5861"/>
                  <a:pt x="49400" y="5861"/>
                </a:cubicBezTo>
                <a:close/>
                <a:moveTo>
                  <a:pt x="60000" y="26322"/>
                </a:moveTo>
                <a:cubicBezTo>
                  <a:pt x="89188" y="26322"/>
                  <a:pt x="112933" y="46022"/>
                  <a:pt x="112933" y="70227"/>
                </a:cubicBezTo>
                <a:cubicBezTo>
                  <a:pt x="112933" y="94438"/>
                  <a:pt x="89188" y="114138"/>
                  <a:pt x="60000" y="114138"/>
                </a:cubicBezTo>
                <a:cubicBezTo>
                  <a:pt x="30811" y="114138"/>
                  <a:pt x="7066" y="94438"/>
                  <a:pt x="7066" y="70227"/>
                </a:cubicBezTo>
                <a:cubicBezTo>
                  <a:pt x="7066" y="46022"/>
                  <a:pt x="30811" y="26322"/>
                  <a:pt x="60000" y="26322"/>
                </a:cubicBezTo>
                <a:close/>
                <a:moveTo>
                  <a:pt x="84738" y="46838"/>
                </a:moveTo>
                <a:cubicBezTo>
                  <a:pt x="83833" y="46838"/>
                  <a:pt x="82888" y="47100"/>
                  <a:pt x="82200" y="47666"/>
                </a:cubicBezTo>
                <a:lnTo>
                  <a:pt x="67144" y="60161"/>
                </a:lnTo>
                <a:cubicBezTo>
                  <a:pt x="65044" y="59127"/>
                  <a:pt x="62616" y="58500"/>
                  <a:pt x="60000" y="58500"/>
                </a:cubicBezTo>
                <a:cubicBezTo>
                  <a:pt x="52216" y="58500"/>
                  <a:pt x="45861" y="63772"/>
                  <a:pt x="45866" y="70227"/>
                </a:cubicBezTo>
                <a:cubicBezTo>
                  <a:pt x="45866" y="76683"/>
                  <a:pt x="52216" y="81955"/>
                  <a:pt x="60000" y="81955"/>
                </a:cubicBezTo>
                <a:cubicBezTo>
                  <a:pt x="67783" y="81955"/>
                  <a:pt x="74133" y="76683"/>
                  <a:pt x="74133" y="70227"/>
                </a:cubicBezTo>
                <a:cubicBezTo>
                  <a:pt x="74133" y="68061"/>
                  <a:pt x="73383" y="66044"/>
                  <a:pt x="72138" y="64300"/>
                </a:cubicBezTo>
                <a:lnTo>
                  <a:pt x="87194" y="51811"/>
                </a:lnTo>
                <a:cubicBezTo>
                  <a:pt x="88572" y="50666"/>
                  <a:pt x="88577" y="48811"/>
                  <a:pt x="87194" y="47666"/>
                </a:cubicBezTo>
                <a:cubicBezTo>
                  <a:pt x="86505" y="47094"/>
                  <a:pt x="85638" y="46838"/>
                  <a:pt x="84738" y="46838"/>
                </a:cubicBezTo>
                <a:close/>
                <a:moveTo>
                  <a:pt x="60000" y="64366"/>
                </a:moveTo>
                <a:cubicBezTo>
                  <a:pt x="63894" y="64366"/>
                  <a:pt x="67066" y="67000"/>
                  <a:pt x="67066" y="70227"/>
                </a:cubicBezTo>
                <a:cubicBezTo>
                  <a:pt x="67066" y="73455"/>
                  <a:pt x="63894" y="76088"/>
                  <a:pt x="60000" y="76088"/>
                </a:cubicBezTo>
                <a:cubicBezTo>
                  <a:pt x="56105" y="76088"/>
                  <a:pt x="52933" y="73455"/>
                  <a:pt x="52933" y="70227"/>
                </a:cubicBezTo>
                <a:cubicBezTo>
                  <a:pt x="52933" y="67000"/>
                  <a:pt x="56105" y="64366"/>
                  <a:pt x="60000" y="64366"/>
                </a:cubicBezTo>
                <a:close/>
              </a:path>
            </a:pathLst>
          </a:custGeom>
          <a:solidFill>
            <a:schemeClr val="bg1"/>
          </a:solidFill>
          <a:ln>
            <a:noFill/>
          </a:ln>
        </p:spPr>
        <p:txBody>
          <a:bodyPr lIns="19067" tIns="19067" rIns="19067" bIns="19067" anchor="ctr" anchorCtr="0">
            <a:noAutofit/>
          </a:bodyPr>
          <a:lstStyle/>
          <a:p>
            <a:pPr algn="ctr">
              <a:buClr>
                <a:srgbClr val="FFFFFF"/>
              </a:buClr>
            </a:pPr>
            <a:endParaRPr sz="1467">
              <a:solidFill>
                <a:srgbClr val="FFFFFF"/>
              </a:solidFill>
              <a:latin typeface="Cabin"/>
              <a:ea typeface="Cabin"/>
              <a:cs typeface="Cabin"/>
              <a:sym typeface="Cabin"/>
            </a:endParaRPr>
          </a:p>
        </p:txBody>
      </p:sp>
      <p:sp>
        <p:nvSpPr>
          <p:cNvPr id="32" name="Title 1">
            <a:extLst>
              <a:ext uri="{FF2B5EF4-FFF2-40B4-BE49-F238E27FC236}">
                <a16:creationId xmlns:a16="http://schemas.microsoft.com/office/drawing/2014/main" id="{0EF7651E-ECD6-B146-B9CE-8B0B942F870F}"/>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2600" kern="1200">
                <a:solidFill>
                  <a:schemeClr val="tx1"/>
                </a:solidFill>
                <a:latin typeface="Muli" pitchFamily="2" charset="77"/>
                <a:ea typeface="+mj-ea"/>
                <a:cs typeface="+mj-cs"/>
              </a:defRPr>
            </a:lvl1pPr>
          </a:lstStyle>
          <a:p>
            <a:r>
              <a:rPr lang="en-US" dirty="0">
                <a:solidFill>
                  <a:srgbClr val="3E3E3E"/>
                </a:solidFill>
                <a:latin typeface="Futura Condensed" panose="020B0806000000000000" pitchFamily="34" charset="0"/>
              </a:rPr>
              <a:t>A New Problem: Streaming</a:t>
            </a:r>
          </a:p>
        </p:txBody>
      </p:sp>
      <p:cxnSp>
        <p:nvCxnSpPr>
          <p:cNvPr id="33" name="Straight Connector 32">
            <a:extLst>
              <a:ext uri="{FF2B5EF4-FFF2-40B4-BE49-F238E27FC236}">
                <a16:creationId xmlns:a16="http://schemas.microsoft.com/office/drawing/2014/main" id="{3CD1981D-C18E-BD46-8FA2-C97C962A12EF}"/>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9C4B31D2-A74A-474D-A1FD-CB8BB2A01889}"/>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Threading | Parallel Processes</a:t>
            </a:r>
          </a:p>
        </p:txBody>
      </p:sp>
      <p:sp>
        <p:nvSpPr>
          <p:cNvPr id="36" name="Rectangle 35">
            <a:extLst>
              <a:ext uri="{FF2B5EF4-FFF2-40B4-BE49-F238E27FC236}">
                <a16:creationId xmlns:a16="http://schemas.microsoft.com/office/drawing/2014/main" id="{4900FF83-C26F-CC45-A5E6-C988A145C219}"/>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panose="020B0806000000000000" pitchFamily="34" charset="0"/>
              </a:rPr>
              <a:t>Introduction |</a:t>
            </a:r>
            <a:r>
              <a:rPr lang="en-US" b="1" dirty="0">
                <a:solidFill>
                  <a:srgbClr val="EA6E2C"/>
                </a:solidFill>
                <a:latin typeface="Futura Condensed" panose="020B0806000000000000" pitchFamily="34" charset="0"/>
              </a:rPr>
              <a:t>Recommendation System</a:t>
            </a:r>
            <a:r>
              <a:rPr lang="en-US" dirty="0">
                <a:solidFill>
                  <a:srgbClr val="3E3E3E"/>
                </a:solidFill>
                <a:latin typeface="Futura Condensed" panose="020B0806000000000000" pitchFamily="34" charset="0"/>
              </a:rPr>
              <a:t>| Future Plans</a:t>
            </a:r>
          </a:p>
        </p:txBody>
      </p:sp>
    </p:spTree>
    <p:extLst>
      <p:ext uri="{BB962C8B-B14F-4D97-AF65-F5344CB8AC3E}">
        <p14:creationId xmlns:p14="http://schemas.microsoft.com/office/powerpoint/2010/main" val="44914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1F8398-6ECB-4763-9E24-C88E8030A31B}"/>
              </a:ext>
            </a:extLst>
          </p:cNvPr>
          <p:cNvSpPr/>
          <p:nvPr/>
        </p:nvSpPr>
        <p:spPr>
          <a:xfrm>
            <a:off x="18209" y="0"/>
            <a:ext cx="12192000" cy="7443216"/>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8B2FDDDA-2DD9-4749-B5F2-4EA37429D4C6}"/>
              </a:ext>
            </a:extLst>
          </p:cNvPr>
          <p:cNvSpPr txBox="1">
            <a:spLocks/>
          </p:cNvSpPr>
          <p:nvPr/>
        </p:nvSpPr>
        <p:spPr>
          <a:xfrm>
            <a:off x="914400" y="2712588"/>
            <a:ext cx="7010400" cy="35665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400" b="1" dirty="0">
              <a:solidFill>
                <a:schemeClr val="bg1"/>
              </a:solidFill>
              <a:latin typeface="Muli" pitchFamily="2" charset="77"/>
            </a:endParaRPr>
          </a:p>
        </p:txBody>
      </p:sp>
      <p:sp>
        <p:nvSpPr>
          <p:cNvPr id="25" name="Title 1">
            <a:extLst>
              <a:ext uri="{FF2B5EF4-FFF2-40B4-BE49-F238E27FC236}">
                <a16:creationId xmlns:a16="http://schemas.microsoft.com/office/drawing/2014/main" id="{FF7535B9-1083-AC4A-A7FF-A76F5875F28D}"/>
              </a:ext>
            </a:extLst>
          </p:cNvPr>
          <p:cNvSpPr txBox="1">
            <a:spLocks/>
          </p:cNvSpPr>
          <p:nvPr/>
        </p:nvSpPr>
        <p:spPr>
          <a:xfrm>
            <a:off x="18209" y="2973124"/>
            <a:ext cx="12048515" cy="10829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3E3E3E"/>
                </a:solidFill>
                <a:latin typeface="Futura Condensed" panose="020B0806000000000000" pitchFamily="34" charset="0"/>
              </a:rPr>
              <a:t>Quick Demo</a:t>
            </a:r>
          </a:p>
        </p:txBody>
      </p:sp>
      <p:sp>
        <p:nvSpPr>
          <p:cNvPr id="2" name="Slide Number Placeholder 1">
            <a:extLst>
              <a:ext uri="{FF2B5EF4-FFF2-40B4-BE49-F238E27FC236}">
                <a16:creationId xmlns:a16="http://schemas.microsoft.com/office/drawing/2014/main" id="{59CE96AC-E29F-1649-99B1-C53179B0F622}"/>
              </a:ext>
            </a:extLst>
          </p:cNvPr>
          <p:cNvSpPr>
            <a:spLocks noGrp="1"/>
          </p:cNvSpPr>
          <p:nvPr>
            <p:ph type="sldNum" sz="quarter" idx="12"/>
          </p:nvPr>
        </p:nvSpPr>
        <p:spPr/>
        <p:txBody>
          <a:bodyPr/>
          <a:lstStyle/>
          <a:p>
            <a:fld id="{16EF6A19-7367-5D4C-AC10-6C900C5D886F}" type="slidenum">
              <a:rPr lang="en-US" smtClean="0"/>
              <a:pPr/>
              <a:t>11</a:t>
            </a:fld>
            <a:endParaRPr lang="en-US" dirty="0"/>
          </a:p>
        </p:txBody>
      </p:sp>
    </p:spTree>
    <p:extLst>
      <p:ext uri="{BB962C8B-B14F-4D97-AF65-F5344CB8AC3E}">
        <p14:creationId xmlns:p14="http://schemas.microsoft.com/office/powerpoint/2010/main" val="1694711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B730B20-F172-C242-9D84-AB13890B3D56}"/>
              </a:ext>
            </a:extLst>
          </p:cNvPr>
          <p:cNvGrpSpPr/>
          <p:nvPr/>
        </p:nvGrpSpPr>
        <p:grpSpPr>
          <a:xfrm>
            <a:off x="8176260" y="1528779"/>
            <a:ext cx="2941320" cy="4198620"/>
            <a:chOff x="1074420" y="1531620"/>
            <a:chExt cx="2941320" cy="4198620"/>
          </a:xfrm>
        </p:grpSpPr>
        <p:sp>
          <p:nvSpPr>
            <p:cNvPr id="61" name="Rectangle 60">
              <a:extLst>
                <a:ext uri="{FF2B5EF4-FFF2-40B4-BE49-F238E27FC236}">
                  <a16:creationId xmlns:a16="http://schemas.microsoft.com/office/drawing/2014/main" id="{59A94E81-A783-9C4B-8D2B-132195F97119}"/>
                </a:ext>
              </a:extLst>
            </p:cNvPr>
            <p:cNvSpPr/>
            <p:nvPr/>
          </p:nvSpPr>
          <p:spPr>
            <a:xfrm>
              <a:off x="1074420" y="1531620"/>
              <a:ext cx="2788920" cy="4046220"/>
            </a:xfrm>
            <a:prstGeom prst="rect">
              <a:avLst/>
            </a:prstGeom>
            <a:solidFill>
              <a:srgbClr val="EA6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A584AB64-A2A3-3649-B59A-88A46CB45D71}"/>
                </a:ext>
              </a:extLst>
            </p:cNvPr>
            <p:cNvSpPr/>
            <p:nvPr/>
          </p:nvSpPr>
          <p:spPr>
            <a:xfrm>
              <a:off x="1226820" y="1684020"/>
              <a:ext cx="2788920" cy="4046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A219332D-4A1E-C241-82B7-7657669B27CF}"/>
                </a:ext>
              </a:extLst>
            </p:cNvPr>
            <p:cNvSpPr/>
            <p:nvPr/>
          </p:nvSpPr>
          <p:spPr>
            <a:xfrm>
              <a:off x="1688749" y="2784282"/>
              <a:ext cx="2060455" cy="396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Medium" panose="020B0602020204020303" pitchFamily="34" charset="-79"/>
                  <a:cs typeface="Futura Condensed Medium" panose="020B0602020204020303" pitchFamily="34" charset="-79"/>
                </a:rPr>
                <a:t>More than a Capstone</a:t>
              </a:r>
            </a:p>
          </p:txBody>
        </p:sp>
        <p:sp>
          <p:nvSpPr>
            <p:cNvPr id="65" name="Rectangle 64">
              <a:extLst>
                <a:ext uri="{FF2B5EF4-FFF2-40B4-BE49-F238E27FC236}">
                  <a16:creationId xmlns:a16="http://schemas.microsoft.com/office/drawing/2014/main" id="{D9D43672-1450-5E45-AEE5-2101E17E0303}"/>
                </a:ext>
              </a:extLst>
            </p:cNvPr>
            <p:cNvSpPr/>
            <p:nvPr/>
          </p:nvSpPr>
          <p:spPr>
            <a:xfrm>
              <a:off x="1363980" y="2729004"/>
              <a:ext cx="2560320" cy="2812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Fully functional and on the app store by late January 2021</a:t>
              </a:r>
            </a:p>
            <a:p>
              <a:r>
                <a:rPr lang="en-US" sz="1600" dirty="0">
                  <a:solidFill>
                    <a:srgbClr val="3E3E3E"/>
                  </a:solidFill>
                  <a:latin typeface="Futura Condensed Medium" panose="020B0602020204020303" pitchFamily="34" charset="-79"/>
                  <a:cs typeface="Futura Condensed Medium" panose="020B0602020204020303" pitchFamily="34" charset="-79"/>
                </a:rPr>
                <a:t> </a:t>
              </a:r>
            </a:p>
            <a:p>
              <a:endParaRPr lang="en-US" sz="1600" dirty="0">
                <a:solidFill>
                  <a:srgbClr val="3E3E3E"/>
                </a:solidFill>
                <a:latin typeface="Futura Condensed Medium" panose="020B0602020204020303" pitchFamily="34" charset="-79"/>
                <a:cs typeface="Futura Condensed Medium" panose="020B0602020204020303" pitchFamily="34" charset="-79"/>
              </a:endParaRPr>
            </a:p>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Grow, introduce this app to VCG, friends, and let the network effect do its thing</a:t>
              </a:r>
            </a:p>
          </p:txBody>
        </p:sp>
      </p:grpSp>
      <p:sp>
        <p:nvSpPr>
          <p:cNvPr id="6" name="Slide Number Placeholder 5">
            <a:extLst>
              <a:ext uri="{FF2B5EF4-FFF2-40B4-BE49-F238E27FC236}">
                <a16:creationId xmlns:a16="http://schemas.microsoft.com/office/drawing/2014/main" id="{3E9388A2-8E00-5042-8928-F3659990B7E3}"/>
              </a:ext>
            </a:extLst>
          </p:cNvPr>
          <p:cNvSpPr>
            <a:spLocks noGrp="1"/>
          </p:cNvSpPr>
          <p:nvPr>
            <p:ph type="sldNum" sz="quarter" idx="12"/>
          </p:nvPr>
        </p:nvSpPr>
        <p:spPr/>
        <p:txBody>
          <a:bodyPr/>
          <a:lstStyle/>
          <a:p>
            <a:fld id="{16EF6A19-7367-5D4C-AC10-6C900C5D886F}" type="slidenum">
              <a:rPr lang="en-US" smtClean="0"/>
              <a:t>12</a:t>
            </a:fld>
            <a:endParaRPr lang="en-US"/>
          </a:p>
        </p:txBody>
      </p:sp>
      <p:grpSp>
        <p:nvGrpSpPr>
          <p:cNvPr id="16" name="Group 15">
            <a:extLst>
              <a:ext uri="{FF2B5EF4-FFF2-40B4-BE49-F238E27FC236}">
                <a16:creationId xmlns:a16="http://schemas.microsoft.com/office/drawing/2014/main" id="{6DA9A5BF-EF87-1943-9A06-83070FD69486}"/>
              </a:ext>
            </a:extLst>
          </p:cNvPr>
          <p:cNvGrpSpPr/>
          <p:nvPr/>
        </p:nvGrpSpPr>
        <p:grpSpPr>
          <a:xfrm>
            <a:off x="1074420" y="1531620"/>
            <a:ext cx="2941320" cy="4198620"/>
            <a:chOff x="1074420" y="1531620"/>
            <a:chExt cx="2941320" cy="4198620"/>
          </a:xfrm>
        </p:grpSpPr>
        <p:sp>
          <p:nvSpPr>
            <p:cNvPr id="10" name="Rectangle 9">
              <a:extLst>
                <a:ext uri="{FF2B5EF4-FFF2-40B4-BE49-F238E27FC236}">
                  <a16:creationId xmlns:a16="http://schemas.microsoft.com/office/drawing/2014/main" id="{BE84708E-003A-A340-BF4C-C537BBE892DD}"/>
                </a:ext>
              </a:extLst>
            </p:cNvPr>
            <p:cNvSpPr/>
            <p:nvPr/>
          </p:nvSpPr>
          <p:spPr>
            <a:xfrm>
              <a:off x="1074420" y="1531620"/>
              <a:ext cx="2788920" cy="4046220"/>
            </a:xfrm>
            <a:prstGeom prst="rect">
              <a:avLst/>
            </a:prstGeom>
            <a:solidFill>
              <a:srgbClr val="EA6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6E2C"/>
                </a:solidFill>
              </a:endParaRPr>
            </a:p>
          </p:txBody>
        </p:sp>
        <p:sp>
          <p:nvSpPr>
            <p:cNvPr id="35" name="Rectangle 34">
              <a:extLst>
                <a:ext uri="{FF2B5EF4-FFF2-40B4-BE49-F238E27FC236}">
                  <a16:creationId xmlns:a16="http://schemas.microsoft.com/office/drawing/2014/main" id="{DAF737C2-0ED5-4D42-9092-819202CFDC74}"/>
                </a:ext>
              </a:extLst>
            </p:cNvPr>
            <p:cNvSpPr/>
            <p:nvPr/>
          </p:nvSpPr>
          <p:spPr>
            <a:xfrm>
              <a:off x="1226820" y="1684020"/>
              <a:ext cx="2788920" cy="4046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0AB94C-EE21-AB42-B325-2404FE0690A4}"/>
                </a:ext>
              </a:extLst>
            </p:cNvPr>
            <p:cNvSpPr/>
            <p:nvPr/>
          </p:nvSpPr>
          <p:spPr>
            <a:xfrm>
              <a:off x="1975089" y="2784105"/>
              <a:ext cx="1438671" cy="411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Medium" panose="020B0602020204020303" pitchFamily="34" charset="-79"/>
                  <a:cs typeface="Futura Condensed Medium" panose="020B0602020204020303" pitchFamily="34" charset="-79"/>
                </a:rPr>
                <a:t>Not Just Tweets…</a:t>
              </a:r>
            </a:p>
          </p:txBody>
        </p:sp>
        <p:sp>
          <p:nvSpPr>
            <p:cNvPr id="53" name="Rectangle 52">
              <a:extLst>
                <a:ext uri="{FF2B5EF4-FFF2-40B4-BE49-F238E27FC236}">
                  <a16:creationId xmlns:a16="http://schemas.microsoft.com/office/drawing/2014/main" id="{C2BDDC18-CFFB-F649-979A-C20954FE4D7E}"/>
                </a:ext>
              </a:extLst>
            </p:cNvPr>
            <p:cNvSpPr/>
            <p:nvPr/>
          </p:nvSpPr>
          <p:spPr>
            <a:xfrm>
              <a:off x="1361532" y="2851019"/>
              <a:ext cx="2560320" cy="2812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Expand to other media sources: </a:t>
              </a:r>
              <a:r>
                <a:rPr lang="en-US" sz="1600" dirty="0" err="1">
                  <a:solidFill>
                    <a:srgbClr val="3E3E3E"/>
                  </a:solidFill>
                  <a:latin typeface="Futura Condensed Medium" panose="020B0602020204020303" pitchFamily="34" charset="-79"/>
                  <a:cs typeface="Futura Condensed Medium" panose="020B0602020204020303" pitchFamily="34" charset="-79"/>
                </a:rPr>
                <a:t>TikTok</a:t>
              </a:r>
              <a:r>
                <a:rPr lang="en-US" sz="1600" dirty="0">
                  <a:solidFill>
                    <a:srgbClr val="3E3E3E"/>
                  </a:solidFill>
                  <a:latin typeface="Futura Condensed Medium" panose="020B0602020204020303" pitchFamily="34" charset="-79"/>
                  <a:cs typeface="Futura Condensed Medium" panose="020B0602020204020303" pitchFamily="34" charset="-79"/>
                </a:rPr>
                <a:t>, YouTube, articles via Bing, </a:t>
              </a:r>
              <a:r>
                <a:rPr lang="en-US" sz="1600" dirty="0" err="1">
                  <a:solidFill>
                    <a:srgbClr val="3E3E3E"/>
                  </a:solidFill>
                  <a:latin typeface="Futura Condensed Medium" panose="020B0602020204020303" pitchFamily="34" charset="-79"/>
                  <a:cs typeface="Futura Condensed Medium" panose="020B0602020204020303" pitchFamily="34" charset="-79"/>
                </a:rPr>
                <a:t>etc</a:t>
              </a:r>
              <a:endParaRPr lang="en-US" sz="1600" dirty="0">
                <a:solidFill>
                  <a:srgbClr val="3E3E3E"/>
                </a:solidFill>
                <a:latin typeface="Futura Condensed Medium" panose="020B0602020204020303" pitchFamily="34" charset="-79"/>
                <a:cs typeface="Futura Condensed Medium" panose="020B0602020204020303" pitchFamily="34" charset="-79"/>
              </a:endParaRPr>
            </a:p>
            <a:p>
              <a:endParaRPr lang="en-US" sz="1600" dirty="0">
                <a:solidFill>
                  <a:srgbClr val="3E3E3E"/>
                </a:solidFill>
                <a:latin typeface="Futura Condensed Medium" panose="020B0602020204020303" pitchFamily="34" charset="-79"/>
                <a:cs typeface="Futura Condensed Medium" panose="020B0602020204020303" pitchFamily="34" charset="-79"/>
              </a:endParaRPr>
            </a:p>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Learn to adapt to user engagement data to update preferences – </a:t>
              </a:r>
              <a:r>
                <a:rPr lang="en-US" sz="1600" dirty="0" err="1">
                  <a:solidFill>
                    <a:srgbClr val="3E3E3E"/>
                  </a:solidFill>
                  <a:latin typeface="Futura Condensed Medium" panose="020B0602020204020303" pitchFamily="34" charset="-79"/>
                  <a:cs typeface="Futura Condensed Medium" panose="020B0602020204020303" pitchFamily="34" charset="-79"/>
                </a:rPr>
                <a:t>LensKit</a:t>
              </a:r>
              <a:r>
                <a:rPr lang="en-US" sz="1600" dirty="0">
                  <a:solidFill>
                    <a:srgbClr val="3E3E3E"/>
                  </a:solidFill>
                  <a:latin typeface="Futura Condensed Medium" panose="020B0602020204020303" pitchFamily="34" charset="-79"/>
                  <a:cs typeface="Futura Condensed Medium" panose="020B0602020204020303" pitchFamily="34" charset="-79"/>
                </a:rPr>
                <a:t>, ML, ALS </a:t>
              </a:r>
            </a:p>
            <a:p>
              <a:pPr marL="285750" indent="-285750">
                <a:buFont typeface="Arial" panose="020B0604020202020204" pitchFamily="34" charset="0"/>
                <a:buChar char="•"/>
              </a:pPr>
              <a:endParaRPr lang="en-US" sz="1600" dirty="0">
                <a:solidFill>
                  <a:srgbClr val="3E3E3E"/>
                </a:solidFill>
                <a:latin typeface="Futura Condensed Medium" panose="020B0602020204020303" pitchFamily="34" charset="-79"/>
                <a:cs typeface="Futura Condensed Medium" panose="020B0602020204020303" pitchFamily="34" charset="-79"/>
              </a:endParaRPr>
            </a:p>
          </p:txBody>
        </p:sp>
      </p:grpSp>
      <p:grpSp>
        <p:nvGrpSpPr>
          <p:cNvPr id="54" name="Group 53">
            <a:extLst>
              <a:ext uri="{FF2B5EF4-FFF2-40B4-BE49-F238E27FC236}">
                <a16:creationId xmlns:a16="http://schemas.microsoft.com/office/drawing/2014/main" id="{19DAC2AD-1B45-3349-80DC-A306C47056BE}"/>
              </a:ext>
            </a:extLst>
          </p:cNvPr>
          <p:cNvGrpSpPr/>
          <p:nvPr/>
        </p:nvGrpSpPr>
        <p:grpSpPr>
          <a:xfrm>
            <a:off x="4625340" y="1531620"/>
            <a:ext cx="2941320" cy="4198620"/>
            <a:chOff x="1074420" y="1531620"/>
            <a:chExt cx="2941320" cy="4198620"/>
          </a:xfrm>
        </p:grpSpPr>
        <p:sp>
          <p:nvSpPr>
            <p:cNvPr id="55" name="Rectangle 54">
              <a:extLst>
                <a:ext uri="{FF2B5EF4-FFF2-40B4-BE49-F238E27FC236}">
                  <a16:creationId xmlns:a16="http://schemas.microsoft.com/office/drawing/2014/main" id="{72933D07-CB69-4E48-A564-816A8A9B9B2C}"/>
                </a:ext>
              </a:extLst>
            </p:cNvPr>
            <p:cNvSpPr/>
            <p:nvPr/>
          </p:nvSpPr>
          <p:spPr>
            <a:xfrm>
              <a:off x="1074420" y="1531620"/>
              <a:ext cx="2788920" cy="4046220"/>
            </a:xfrm>
            <a:prstGeom prst="rect">
              <a:avLst/>
            </a:prstGeom>
            <a:solidFill>
              <a:srgbClr val="EA6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32E1CD4-A0B9-CF41-9C23-3438AFDEC589}"/>
                </a:ext>
              </a:extLst>
            </p:cNvPr>
            <p:cNvSpPr/>
            <p:nvPr/>
          </p:nvSpPr>
          <p:spPr>
            <a:xfrm>
              <a:off x="1226820" y="1684020"/>
              <a:ext cx="2788920" cy="4046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6749304-626A-2B40-9D0A-8E79721F3443}"/>
                </a:ext>
              </a:extLst>
            </p:cNvPr>
            <p:cNvSpPr/>
            <p:nvPr/>
          </p:nvSpPr>
          <p:spPr>
            <a:xfrm>
              <a:off x="1927859" y="2773679"/>
              <a:ext cx="1234441" cy="42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Medium" panose="020B0602020204020303" pitchFamily="34" charset="-79"/>
                  <a:cs typeface="Futura Condensed Medium" panose="020B0602020204020303" pitchFamily="34" charset="-79"/>
                </a:rPr>
                <a:t>Connect to iOS </a:t>
              </a:r>
            </a:p>
          </p:txBody>
        </p:sp>
        <p:sp>
          <p:nvSpPr>
            <p:cNvPr id="59" name="Rectangle 58">
              <a:extLst>
                <a:ext uri="{FF2B5EF4-FFF2-40B4-BE49-F238E27FC236}">
                  <a16:creationId xmlns:a16="http://schemas.microsoft.com/office/drawing/2014/main" id="{A40B4532-A68F-3E4D-85D6-FF2569D26868}"/>
                </a:ext>
              </a:extLst>
            </p:cNvPr>
            <p:cNvSpPr/>
            <p:nvPr/>
          </p:nvSpPr>
          <p:spPr>
            <a:xfrm>
              <a:off x="1341120" y="2755107"/>
              <a:ext cx="2560320" cy="2739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Need to be able to connect our backend to the mobile interface and ensure proper integration</a:t>
              </a:r>
            </a:p>
            <a:p>
              <a:pPr marL="285750" indent="-285750">
                <a:buFont typeface="Arial" panose="020B0604020202020204" pitchFamily="34" charset="0"/>
                <a:buChar char="•"/>
              </a:pPr>
              <a:endParaRPr lang="en-US" sz="1600" dirty="0">
                <a:solidFill>
                  <a:srgbClr val="3E3E3E"/>
                </a:solidFill>
                <a:latin typeface="Futura Condensed Medium" panose="020B0602020204020303" pitchFamily="34" charset="-79"/>
                <a:cs typeface="Futura Condensed Medium" panose="020B0602020204020303" pitchFamily="34" charset="-79"/>
              </a:endParaRPr>
            </a:p>
            <a:p>
              <a:pPr marL="285750" indent="-285750">
                <a:buFont typeface="Arial" panose="020B0604020202020204" pitchFamily="34" charset="0"/>
                <a:buChar char="•"/>
              </a:pPr>
              <a:r>
                <a:rPr lang="en-US" sz="1600" dirty="0">
                  <a:solidFill>
                    <a:srgbClr val="3E3E3E"/>
                  </a:solidFill>
                  <a:latin typeface="Futura Condensed Medium" panose="020B0602020204020303" pitchFamily="34" charset="-79"/>
                  <a:cs typeface="Futura Condensed Medium" panose="020B0602020204020303" pitchFamily="34" charset="-79"/>
                </a:rPr>
                <a:t>Automate process: no more running from terminal and web browser business</a:t>
              </a:r>
            </a:p>
          </p:txBody>
        </p:sp>
      </p:grpSp>
      <p:pic>
        <p:nvPicPr>
          <p:cNvPr id="3" name="Picture 2">
            <a:extLst>
              <a:ext uri="{FF2B5EF4-FFF2-40B4-BE49-F238E27FC236}">
                <a16:creationId xmlns:a16="http://schemas.microsoft.com/office/drawing/2014/main" id="{A78C448F-5A99-F246-91BB-594E320E9453}"/>
              </a:ext>
            </a:extLst>
          </p:cNvPr>
          <p:cNvPicPr>
            <a:picLocks noChangeAspect="1"/>
          </p:cNvPicPr>
          <p:nvPr/>
        </p:nvPicPr>
        <p:blipFill>
          <a:blip r:embed="rId3"/>
          <a:stretch>
            <a:fillRect/>
          </a:stretch>
        </p:blipFill>
        <p:spPr>
          <a:xfrm>
            <a:off x="5808620" y="2027947"/>
            <a:ext cx="574760" cy="574760"/>
          </a:xfrm>
          <a:prstGeom prst="rect">
            <a:avLst/>
          </a:prstGeom>
        </p:spPr>
      </p:pic>
      <p:sp>
        <p:nvSpPr>
          <p:cNvPr id="25" name="Title 1">
            <a:extLst>
              <a:ext uri="{FF2B5EF4-FFF2-40B4-BE49-F238E27FC236}">
                <a16:creationId xmlns:a16="http://schemas.microsoft.com/office/drawing/2014/main" id="{C4BB7925-B1A2-2942-A9FA-5F1C7C083452}"/>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2600" kern="1200">
                <a:solidFill>
                  <a:schemeClr val="tx1"/>
                </a:solidFill>
                <a:latin typeface="Muli" pitchFamily="2" charset="77"/>
                <a:ea typeface="+mj-ea"/>
                <a:cs typeface="+mj-cs"/>
              </a:defRPr>
            </a:lvl1pPr>
          </a:lstStyle>
          <a:p>
            <a:r>
              <a:rPr lang="en-US" dirty="0">
                <a:solidFill>
                  <a:srgbClr val="3E3E3E"/>
                </a:solidFill>
                <a:latin typeface="Futura Condensed" panose="020B0806000000000000" pitchFamily="34" charset="0"/>
              </a:rPr>
              <a:t>Future Plans</a:t>
            </a:r>
          </a:p>
        </p:txBody>
      </p:sp>
      <p:cxnSp>
        <p:nvCxnSpPr>
          <p:cNvPr id="26" name="Straight Connector 25">
            <a:extLst>
              <a:ext uri="{FF2B5EF4-FFF2-40B4-BE49-F238E27FC236}">
                <a16:creationId xmlns:a16="http://schemas.microsoft.com/office/drawing/2014/main" id="{45C2BEC2-6F6B-1D40-B0DD-1A2D8E345B5F}"/>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3A3D3A88-8EDC-4242-8192-F72EB2EE33D1}"/>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Overview</a:t>
            </a:r>
          </a:p>
        </p:txBody>
      </p:sp>
      <p:pic>
        <p:nvPicPr>
          <p:cNvPr id="5" name="Picture 4" descr="A picture containing shape&#10;&#10;Description automatically generated">
            <a:extLst>
              <a:ext uri="{FF2B5EF4-FFF2-40B4-BE49-F238E27FC236}">
                <a16:creationId xmlns:a16="http://schemas.microsoft.com/office/drawing/2014/main" id="{4C838189-5C2C-714B-B2DB-6C23690DB5E0}"/>
              </a:ext>
            </a:extLst>
          </p:cNvPr>
          <p:cNvPicPr>
            <a:picLocks noChangeAspect="1"/>
          </p:cNvPicPr>
          <p:nvPr/>
        </p:nvPicPr>
        <p:blipFill>
          <a:blip r:embed="rId4"/>
          <a:stretch>
            <a:fillRect/>
          </a:stretch>
        </p:blipFill>
        <p:spPr>
          <a:xfrm>
            <a:off x="2371182" y="2141127"/>
            <a:ext cx="541020" cy="541020"/>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61AC3C1B-2D5D-EE4D-B65B-2A4D148D3279}"/>
              </a:ext>
            </a:extLst>
          </p:cNvPr>
          <p:cNvPicPr>
            <a:picLocks noChangeAspect="1"/>
          </p:cNvPicPr>
          <p:nvPr/>
        </p:nvPicPr>
        <p:blipFill>
          <a:blip r:embed="rId5"/>
          <a:stretch>
            <a:fillRect/>
          </a:stretch>
        </p:blipFill>
        <p:spPr>
          <a:xfrm>
            <a:off x="9590032" y="2141136"/>
            <a:ext cx="461571" cy="461571"/>
          </a:xfrm>
          <a:prstGeom prst="rect">
            <a:avLst/>
          </a:prstGeom>
        </p:spPr>
      </p:pic>
      <p:sp>
        <p:nvSpPr>
          <p:cNvPr id="29" name="Rectangle 28">
            <a:extLst>
              <a:ext uri="{FF2B5EF4-FFF2-40B4-BE49-F238E27FC236}">
                <a16:creationId xmlns:a16="http://schemas.microsoft.com/office/drawing/2014/main" id="{73C44CED-3C9F-6444-A8B9-1DBC282B74FF}"/>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3E3E3E"/>
                </a:solidFill>
                <a:latin typeface="Futura Condensed" panose="020B0806000000000000" pitchFamily="34" charset="0"/>
              </a:rPr>
              <a:t>Introduction|Recommendation</a:t>
            </a:r>
            <a:r>
              <a:rPr lang="en-US" dirty="0">
                <a:solidFill>
                  <a:srgbClr val="3E3E3E"/>
                </a:solidFill>
                <a:latin typeface="Futura Condensed" panose="020B0806000000000000" pitchFamily="34" charset="0"/>
              </a:rPr>
              <a:t> System| </a:t>
            </a:r>
            <a:r>
              <a:rPr lang="en-US" b="1" dirty="0">
                <a:solidFill>
                  <a:srgbClr val="EA6E2C"/>
                </a:solidFill>
                <a:latin typeface="Futura Condensed" panose="020B0806000000000000" pitchFamily="34" charset="0"/>
              </a:rPr>
              <a:t>Future Plans</a:t>
            </a:r>
            <a:endParaRPr lang="en-US" dirty="0">
              <a:solidFill>
                <a:srgbClr val="3E3E3E"/>
              </a:solidFill>
              <a:latin typeface="Futura Condensed" panose="020B0806000000000000" pitchFamily="34" charset="0"/>
            </a:endParaRPr>
          </a:p>
        </p:txBody>
      </p:sp>
    </p:spTree>
    <p:extLst>
      <p:ext uri="{BB962C8B-B14F-4D97-AF65-F5344CB8AC3E}">
        <p14:creationId xmlns:p14="http://schemas.microsoft.com/office/powerpoint/2010/main" val="126936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EFCF8-21D2-2D4D-BC9F-2E79452DF0AC}"/>
              </a:ext>
            </a:extLst>
          </p:cNvPr>
          <p:cNvSpPr/>
          <p:nvPr/>
        </p:nvSpPr>
        <p:spPr>
          <a:xfrm>
            <a:off x="-242456" y="-396517"/>
            <a:ext cx="12676909" cy="3754696"/>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32256-3735-6242-A08D-6673E31304E1}"/>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solidFill>
                  <a:srgbClr val="E2E2E2"/>
                </a:solidFill>
                <a:latin typeface="Futura Condensed" panose="020B0806000000000000" pitchFamily="34" charset="0"/>
              </a:rPr>
              <a:t>Conclusion</a:t>
            </a:r>
          </a:p>
        </p:txBody>
      </p:sp>
      <p:sp>
        <p:nvSpPr>
          <p:cNvPr id="5" name="Rectangle 4">
            <a:extLst>
              <a:ext uri="{FF2B5EF4-FFF2-40B4-BE49-F238E27FC236}">
                <a16:creationId xmlns:a16="http://schemas.microsoft.com/office/drawing/2014/main" id="{86C036E2-C9D5-B64F-8F1D-C1BFDBC6D55B}"/>
              </a:ext>
            </a:extLst>
          </p:cNvPr>
          <p:cNvSpPr/>
          <p:nvPr/>
        </p:nvSpPr>
        <p:spPr>
          <a:xfrm>
            <a:off x="472480" y="3716352"/>
            <a:ext cx="11253853" cy="2333706"/>
          </a:xfrm>
          <a:prstGeom prst="rect">
            <a:avLst/>
          </a:prstGeom>
          <a:noFill/>
          <a:ln w="120650">
            <a:solidFill>
              <a:srgbClr val="EB6E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solidFill>
                <a:srgbClr val="3E3E3E"/>
              </a:solidFill>
              <a:latin typeface="Futura Condensed" panose="020B0806000000000000" pitchFamily="34" charset="0"/>
            </a:endParaRPr>
          </a:p>
        </p:txBody>
      </p:sp>
      <p:sp>
        <p:nvSpPr>
          <p:cNvPr id="11" name="TextBox 10">
            <a:extLst>
              <a:ext uri="{FF2B5EF4-FFF2-40B4-BE49-F238E27FC236}">
                <a16:creationId xmlns:a16="http://schemas.microsoft.com/office/drawing/2014/main" id="{C1E928D9-9FD9-C448-AFBD-3312B717928C}"/>
              </a:ext>
            </a:extLst>
          </p:cNvPr>
          <p:cNvSpPr txBox="1"/>
          <p:nvPr/>
        </p:nvSpPr>
        <p:spPr>
          <a:xfrm>
            <a:off x="894034" y="1480831"/>
            <a:ext cx="8302005" cy="954107"/>
          </a:xfrm>
          <a:prstGeom prst="rect">
            <a:avLst/>
          </a:prstGeom>
          <a:noFill/>
        </p:spPr>
        <p:txBody>
          <a:bodyPr wrap="square" rtlCol="0">
            <a:spAutoFit/>
          </a:bodyPr>
          <a:lstStyle/>
          <a:p>
            <a:r>
              <a:rPr lang="en-US" sz="2800" b="1" dirty="0">
                <a:solidFill>
                  <a:srgbClr val="EA6E2C"/>
                </a:solidFill>
                <a:latin typeface="Futura Condensed" panose="020B0806000000000000" pitchFamily="34" charset="0"/>
              </a:rPr>
              <a:t>Q: What is the underlying purpose of social media, and what value is it (supposed) to bring to our lives?</a:t>
            </a:r>
          </a:p>
        </p:txBody>
      </p:sp>
      <p:sp>
        <p:nvSpPr>
          <p:cNvPr id="12" name="Rectangle 11">
            <a:extLst>
              <a:ext uri="{FF2B5EF4-FFF2-40B4-BE49-F238E27FC236}">
                <a16:creationId xmlns:a16="http://schemas.microsoft.com/office/drawing/2014/main" id="{010A5210-F623-444D-BB2F-79B20641A4CA}"/>
              </a:ext>
            </a:extLst>
          </p:cNvPr>
          <p:cNvSpPr/>
          <p:nvPr/>
        </p:nvSpPr>
        <p:spPr>
          <a:xfrm>
            <a:off x="894035" y="2217218"/>
            <a:ext cx="11236377" cy="74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E3E3E"/>
                </a:solidFill>
                <a:latin typeface="Futura Condensed" panose="020B0806000000000000" pitchFamily="34" charset="0"/>
              </a:rPr>
              <a:t>What is a question we faced?</a:t>
            </a:r>
          </a:p>
          <a:p>
            <a:pPr algn="ctr"/>
            <a:endParaRPr lang="en-US" dirty="0">
              <a:solidFill>
                <a:srgbClr val="30343F"/>
              </a:solidFill>
            </a:endParaRPr>
          </a:p>
        </p:txBody>
      </p:sp>
      <p:cxnSp>
        <p:nvCxnSpPr>
          <p:cNvPr id="15" name="Straight Connector 14">
            <a:extLst>
              <a:ext uri="{FF2B5EF4-FFF2-40B4-BE49-F238E27FC236}">
                <a16:creationId xmlns:a16="http://schemas.microsoft.com/office/drawing/2014/main" id="{5A271125-CB37-F144-B2EB-DE5C01852248}"/>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78B6C63-8985-9148-A60B-92743CB32D9D}"/>
              </a:ext>
            </a:extLst>
          </p:cNvPr>
          <p:cNvSpPr>
            <a:spLocks noGrp="1"/>
          </p:cNvSpPr>
          <p:nvPr>
            <p:ph type="sldNum" sz="quarter" idx="12"/>
          </p:nvPr>
        </p:nvSpPr>
        <p:spPr/>
        <p:txBody>
          <a:bodyPr/>
          <a:lstStyle/>
          <a:p>
            <a:fld id="{16EF6A19-7367-5D4C-AC10-6C900C5D886F}" type="slidenum">
              <a:rPr lang="en-US" smtClean="0"/>
              <a:pPr/>
              <a:t>13</a:t>
            </a:fld>
            <a:endParaRPr lang="en-US" dirty="0"/>
          </a:p>
        </p:txBody>
      </p:sp>
      <p:sp>
        <p:nvSpPr>
          <p:cNvPr id="14" name="Title 1">
            <a:extLst>
              <a:ext uri="{FF2B5EF4-FFF2-40B4-BE49-F238E27FC236}">
                <a16:creationId xmlns:a16="http://schemas.microsoft.com/office/drawing/2014/main" id="{50BB5EDD-CCEA-114F-92F6-00AED788DE2B}"/>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Project Background</a:t>
            </a:r>
          </a:p>
        </p:txBody>
      </p:sp>
      <p:sp>
        <p:nvSpPr>
          <p:cNvPr id="16" name="Rectangle 15">
            <a:extLst>
              <a:ext uri="{FF2B5EF4-FFF2-40B4-BE49-F238E27FC236}">
                <a16:creationId xmlns:a16="http://schemas.microsoft.com/office/drawing/2014/main" id="{513FD349-0C7F-9647-B1C9-07F89E2C9CA8}"/>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3E3E3E"/>
                </a:solidFill>
                <a:latin typeface="Futura Condensed" panose="020B0806000000000000" pitchFamily="34" charset="0"/>
              </a:rPr>
              <a:t>Introduction|Recommendation</a:t>
            </a:r>
            <a:r>
              <a:rPr lang="en-US" dirty="0">
                <a:solidFill>
                  <a:srgbClr val="3E3E3E"/>
                </a:solidFill>
                <a:latin typeface="Futura Condensed" panose="020B0806000000000000" pitchFamily="34" charset="0"/>
              </a:rPr>
              <a:t> System| </a:t>
            </a:r>
            <a:r>
              <a:rPr lang="en-US" b="1" dirty="0">
                <a:solidFill>
                  <a:srgbClr val="EA6E2C"/>
                </a:solidFill>
                <a:latin typeface="Futura Condensed" panose="020B0806000000000000" pitchFamily="34" charset="0"/>
              </a:rPr>
              <a:t>Future Plans</a:t>
            </a:r>
            <a:endParaRPr lang="en-US" dirty="0">
              <a:solidFill>
                <a:srgbClr val="3E3E3E"/>
              </a:solidFill>
              <a:latin typeface="Futura Condensed" panose="020B0806000000000000" pitchFamily="34" charset="0"/>
            </a:endParaRPr>
          </a:p>
        </p:txBody>
      </p:sp>
    </p:spTree>
    <p:extLst>
      <p:ext uri="{BB962C8B-B14F-4D97-AF65-F5344CB8AC3E}">
        <p14:creationId xmlns:p14="http://schemas.microsoft.com/office/powerpoint/2010/main" val="25487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F276170-80CC-074C-8778-9CCFB7A63646}"/>
              </a:ext>
            </a:extLst>
          </p:cNvPr>
          <p:cNvSpPr/>
          <p:nvPr/>
        </p:nvSpPr>
        <p:spPr>
          <a:xfrm>
            <a:off x="472440" y="458615"/>
            <a:ext cx="1345013" cy="32548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67845E73-E6F0-B74A-AC64-A85DC35FA4A6}"/>
              </a:ext>
            </a:extLst>
          </p:cNvPr>
          <p:cNvSpPr>
            <a:spLocks noGrp="1"/>
          </p:cNvSpPr>
          <p:nvPr>
            <p:ph type="sldNum" sz="quarter" idx="12"/>
          </p:nvPr>
        </p:nvSpPr>
        <p:spPr/>
        <p:txBody>
          <a:bodyPr/>
          <a:lstStyle/>
          <a:p>
            <a:fld id="{16EF6A19-7367-5D4C-AC10-6C900C5D886F}" type="slidenum">
              <a:rPr lang="en-US" smtClean="0"/>
              <a:pPr/>
              <a:t>2</a:t>
            </a:fld>
            <a:endParaRPr lang="en-US" dirty="0"/>
          </a:p>
        </p:txBody>
      </p:sp>
      <p:grpSp>
        <p:nvGrpSpPr>
          <p:cNvPr id="18" name="Group 17">
            <a:extLst>
              <a:ext uri="{FF2B5EF4-FFF2-40B4-BE49-F238E27FC236}">
                <a16:creationId xmlns:a16="http://schemas.microsoft.com/office/drawing/2014/main" id="{8EC4447F-DC36-8447-85DB-280A6BC478CB}"/>
              </a:ext>
            </a:extLst>
          </p:cNvPr>
          <p:cNvGrpSpPr/>
          <p:nvPr/>
        </p:nvGrpSpPr>
        <p:grpSpPr>
          <a:xfrm>
            <a:off x="1155314" y="4533189"/>
            <a:ext cx="10216652" cy="637425"/>
            <a:chOff x="1311014" y="5817683"/>
            <a:chExt cx="10216652" cy="637425"/>
          </a:xfrm>
        </p:grpSpPr>
        <p:sp>
          <p:nvSpPr>
            <p:cNvPr id="5" name="TextBox 5"/>
            <p:cNvSpPr txBox="1"/>
            <p:nvPr/>
          </p:nvSpPr>
          <p:spPr>
            <a:xfrm>
              <a:off x="4014812" y="5817683"/>
              <a:ext cx="2989160" cy="359778"/>
            </a:xfrm>
            <a:prstGeom prst="rect">
              <a:avLst/>
            </a:prstGeom>
          </p:spPr>
          <p:txBody>
            <a:bodyPr wrap="square" lIns="0" tIns="0" rIns="0" bIns="0" rtlCol="0" anchor="t">
              <a:spAutoFit/>
            </a:bodyPr>
            <a:lstStyle/>
            <a:p>
              <a:pPr>
                <a:lnSpc>
                  <a:spcPts val="3080"/>
                </a:lnSpc>
              </a:pPr>
              <a:r>
                <a:rPr lang="en-US" sz="2200" b="1" spc="286" dirty="0">
                  <a:solidFill>
                    <a:srgbClr val="FC6500"/>
                  </a:solidFill>
                  <a:latin typeface="Futura Condensed" panose="020B0806000000000000" pitchFamily="34" charset="0"/>
                </a:rPr>
                <a:t>CHRIS WANG</a:t>
              </a:r>
            </a:p>
          </p:txBody>
        </p:sp>
        <p:sp>
          <p:nvSpPr>
            <p:cNvPr id="6" name="TextBox 6"/>
            <p:cNvSpPr txBox="1"/>
            <p:nvPr/>
          </p:nvSpPr>
          <p:spPr>
            <a:xfrm>
              <a:off x="4014811" y="6098857"/>
              <a:ext cx="2105265" cy="356251"/>
            </a:xfrm>
            <a:prstGeom prst="rect">
              <a:avLst/>
            </a:prstGeom>
          </p:spPr>
          <p:txBody>
            <a:bodyPr lIns="0" tIns="0" rIns="0" bIns="0" rtlCol="0" anchor="t">
              <a:spAutoFit/>
            </a:bodyPr>
            <a:lstStyle/>
            <a:p>
              <a:pPr>
                <a:lnSpc>
                  <a:spcPts val="3000"/>
                </a:lnSpc>
              </a:pPr>
              <a:r>
                <a:rPr lang="en-US" sz="2000" spc="20" dirty="0">
                  <a:solidFill>
                    <a:srgbClr val="3E3E3E"/>
                  </a:solidFill>
                  <a:latin typeface="Futura Condensed" panose="020B0806000000000000" pitchFamily="34" charset="0"/>
                </a:rPr>
                <a:t>SWE</a:t>
              </a:r>
            </a:p>
          </p:txBody>
        </p:sp>
        <p:sp>
          <p:nvSpPr>
            <p:cNvPr id="8" name="TextBox 8"/>
            <p:cNvSpPr txBox="1"/>
            <p:nvPr/>
          </p:nvSpPr>
          <p:spPr>
            <a:xfrm>
              <a:off x="1311015" y="5817683"/>
              <a:ext cx="2338030" cy="359778"/>
            </a:xfrm>
            <a:prstGeom prst="rect">
              <a:avLst/>
            </a:prstGeom>
          </p:spPr>
          <p:txBody>
            <a:bodyPr wrap="square" lIns="0" tIns="0" rIns="0" bIns="0" rtlCol="0" anchor="t">
              <a:spAutoFit/>
            </a:bodyPr>
            <a:lstStyle/>
            <a:p>
              <a:pPr>
                <a:lnSpc>
                  <a:spcPts val="3080"/>
                </a:lnSpc>
              </a:pPr>
              <a:r>
                <a:rPr lang="en-US" sz="2200" b="1" spc="286" dirty="0">
                  <a:solidFill>
                    <a:srgbClr val="FC6500"/>
                  </a:solidFill>
                  <a:latin typeface="Futura Condensed" panose="020B0806000000000000" pitchFamily="34" charset="0"/>
                </a:rPr>
                <a:t>HANLIN SUN</a:t>
              </a:r>
            </a:p>
          </p:txBody>
        </p:sp>
        <p:sp>
          <p:nvSpPr>
            <p:cNvPr id="9" name="TextBox 9"/>
            <p:cNvSpPr txBox="1"/>
            <p:nvPr/>
          </p:nvSpPr>
          <p:spPr>
            <a:xfrm>
              <a:off x="1311014" y="6098857"/>
              <a:ext cx="2105265" cy="356251"/>
            </a:xfrm>
            <a:prstGeom prst="rect">
              <a:avLst/>
            </a:prstGeom>
          </p:spPr>
          <p:txBody>
            <a:bodyPr lIns="0" tIns="0" rIns="0" bIns="0" rtlCol="0" anchor="t">
              <a:spAutoFit/>
            </a:bodyPr>
            <a:lstStyle/>
            <a:p>
              <a:pPr>
                <a:lnSpc>
                  <a:spcPts val="3000"/>
                </a:lnSpc>
              </a:pPr>
              <a:r>
                <a:rPr lang="en-US" sz="2000" spc="20" dirty="0">
                  <a:solidFill>
                    <a:srgbClr val="3E3E3E"/>
                  </a:solidFill>
                  <a:latin typeface="Futura Condensed" panose="020B0806000000000000" pitchFamily="34" charset="0"/>
                </a:rPr>
                <a:t>Project Lead</a:t>
              </a:r>
            </a:p>
          </p:txBody>
        </p:sp>
        <p:sp>
          <p:nvSpPr>
            <p:cNvPr id="27" name="TextBox 6">
              <a:extLst>
                <a:ext uri="{FF2B5EF4-FFF2-40B4-BE49-F238E27FC236}">
                  <a16:creationId xmlns:a16="http://schemas.microsoft.com/office/drawing/2014/main" id="{A7096DD0-CA8B-4BA3-9B5D-680391137F07}"/>
                </a:ext>
              </a:extLst>
            </p:cNvPr>
            <p:cNvSpPr txBox="1"/>
            <p:nvPr/>
          </p:nvSpPr>
          <p:spPr>
            <a:xfrm>
              <a:off x="6718606" y="6098857"/>
              <a:ext cx="2105265" cy="356251"/>
            </a:xfrm>
            <a:prstGeom prst="rect">
              <a:avLst/>
            </a:prstGeom>
          </p:spPr>
          <p:txBody>
            <a:bodyPr lIns="0" tIns="0" rIns="0" bIns="0" rtlCol="0" anchor="t">
              <a:spAutoFit/>
            </a:bodyPr>
            <a:lstStyle/>
            <a:p>
              <a:pPr>
                <a:lnSpc>
                  <a:spcPts val="3000"/>
                </a:lnSpc>
              </a:pPr>
              <a:r>
                <a:rPr lang="en-US" sz="2000" spc="20" dirty="0">
                  <a:solidFill>
                    <a:srgbClr val="3E3E3E"/>
                  </a:solidFill>
                  <a:latin typeface="Futura Condensed" panose="020B0806000000000000" pitchFamily="34" charset="0"/>
                </a:rPr>
                <a:t>SWE</a:t>
              </a:r>
            </a:p>
          </p:txBody>
        </p:sp>
        <p:sp>
          <p:nvSpPr>
            <p:cNvPr id="29" name="TextBox 6">
              <a:extLst>
                <a:ext uri="{FF2B5EF4-FFF2-40B4-BE49-F238E27FC236}">
                  <a16:creationId xmlns:a16="http://schemas.microsoft.com/office/drawing/2014/main" id="{E6ABB717-92EE-4D7A-AD2D-6CDBEF59D321}"/>
                </a:ext>
              </a:extLst>
            </p:cNvPr>
            <p:cNvSpPr txBox="1"/>
            <p:nvPr/>
          </p:nvSpPr>
          <p:spPr>
            <a:xfrm>
              <a:off x="9422401" y="6098857"/>
              <a:ext cx="2105265" cy="356251"/>
            </a:xfrm>
            <a:prstGeom prst="rect">
              <a:avLst/>
            </a:prstGeom>
          </p:spPr>
          <p:txBody>
            <a:bodyPr lIns="0" tIns="0" rIns="0" bIns="0" rtlCol="0" anchor="t">
              <a:spAutoFit/>
            </a:bodyPr>
            <a:lstStyle/>
            <a:p>
              <a:pPr>
                <a:lnSpc>
                  <a:spcPts val="3000"/>
                </a:lnSpc>
              </a:pPr>
              <a:r>
                <a:rPr lang="en-US" sz="2000" spc="20" dirty="0">
                  <a:solidFill>
                    <a:srgbClr val="3E3E3E"/>
                  </a:solidFill>
                  <a:latin typeface="Futura Condensed" panose="020B0806000000000000" pitchFamily="34" charset="0"/>
                </a:rPr>
                <a:t>SWE</a:t>
              </a:r>
            </a:p>
          </p:txBody>
        </p:sp>
        <p:sp>
          <p:nvSpPr>
            <p:cNvPr id="30" name="TextBox 5">
              <a:extLst>
                <a:ext uri="{FF2B5EF4-FFF2-40B4-BE49-F238E27FC236}">
                  <a16:creationId xmlns:a16="http://schemas.microsoft.com/office/drawing/2014/main" id="{0B9B03F2-4484-4203-A857-38D3EFD90C80}"/>
                </a:ext>
              </a:extLst>
            </p:cNvPr>
            <p:cNvSpPr txBox="1"/>
            <p:nvPr/>
          </p:nvSpPr>
          <p:spPr>
            <a:xfrm>
              <a:off x="6718606" y="5817683"/>
              <a:ext cx="2989160" cy="359778"/>
            </a:xfrm>
            <a:prstGeom prst="rect">
              <a:avLst/>
            </a:prstGeom>
          </p:spPr>
          <p:txBody>
            <a:bodyPr wrap="square" lIns="0" tIns="0" rIns="0" bIns="0" rtlCol="0" anchor="t">
              <a:spAutoFit/>
            </a:bodyPr>
            <a:lstStyle/>
            <a:p>
              <a:pPr>
                <a:lnSpc>
                  <a:spcPts val="3080"/>
                </a:lnSpc>
              </a:pPr>
              <a:r>
                <a:rPr lang="en-US" sz="2200" b="1" spc="286" dirty="0">
                  <a:solidFill>
                    <a:srgbClr val="FC6500"/>
                  </a:solidFill>
                  <a:latin typeface="Futura Condensed" panose="020B0806000000000000" pitchFamily="34" charset="0"/>
                </a:rPr>
                <a:t>ANDREW ZHAO</a:t>
              </a:r>
            </a:p>
          </p:txBody>
        </p:sp>
        <p:sp>
          <p:nvSpPr>
            <p:cNvPr id="31" name="TextBox 5">
              <a:extLst>
                <a:ext uri="{FF2B5EF4-FFF2-40B4-BE49-F238E27FC236}">
                  <a16:creationId xmlns:a16="http://schemas.microsoft.com/office/drawing/2014/main" id="{3393009D-B453-4C94-BD3A-7AB648B29EC7}"/>
                </a:ext>
              </a:extLst>
            </p:cNvPr>
            <p:cNvSpPr txBox="1"/>
            <p:nvPr/>
          </p:nvSpPr>
          <p:spPr>
            <a:xfrm>
              <a:off x="9422401" y="5817683"/>
              <a:ext cx="1739499" cy="359778"/>
            </a:xfrm>
            <a:prstGeom prst="rect">
              <a:avLst/>
            </a:prstGeom>
          </p:spPr>
          <p:txBody>
            <a:bodyPr wrap="square" lIns="0" tIns="0" rIns="0" bIns="0" rtlCol="0" anchor="t">
              <a:spAutoFit/>
            </a:bodyPr>
            <a:lstStyle/>
            <a:p>
              <a:pPr>
                <a:lnSpc>
                  <a:spcPts val="3080"/>
                </a:lnSpc>
              </a:pPr>
              <a:r>
                <a:rPr lang="en-US" sz="2200" b="1" spc="286" dirty="0">
                  <a:solidFill>
                    <a:srgbClr val="FC6500"/>
                  </a:solidFill>
                  <a:latin typeface="Futura Condensed" panose="020B0806000000000000" pitchFamily="34" charset="0"/>
                </a:rPr>
                <a:t>NISHANT P.</a:t>
              </a:r>
            </a:p>
          </p:txBody>
        </p:sp>
      </p:grpSp>
      <p:pic>
        <p:nvPicPr>
          <p:cNvPr id="13" name="Picture 12" descr="A person posing for the camera&#10;&#10;Description automatically generated">
            <a:extLst>
              <a:ext uri="{FF2B5EF4-FFF2-40B4-BE49-F238E27FC236}">
                <a16:creationId xmlns:a16="http://schemas.microsoft.com/office/drawing/2014/main" id="{481D6954-C1D3-044C-AE34-36695B164786}"/>
              </a:ext>
            </a:extLst>
          </p:cNvPr>
          <p:cNvPicPr>
            <a:picLocks noChangeAspect="1"/>
          </p:cNvPicPr>
          <p:nvPr/>
        </p:nvPicPr>
        <p:blipFill>
          <a:blip r:embed="rId3"/>
          <a:stretch>
            <a:fillRect/>
          </a:stretch>
        </p:blipFill>
        <p:spPr>
          <a:xfrm>
            <a:off x="6729160" y="1971495"/>
            <a:ext cx="1328326" cy="2408021"/>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0D80D7C9-3360-7B4F-B536-9D7B8C7B447D}"/>
              </a:ext>
            </a:extLst>
          </p:cNvPr>
          <p:cNvPicPr>
            <a:picLocks noChangeAspect="1"/>
          </p:cNvPicPr>
          <p:nvPr/>
        </p:nvPicPr>
        <p:blipFill>
          <a:blip r:embed="rId4"/>
          <a:stretch>
            <a:fillRect/>
          </a:stretch>
        </p:blipFill>
        <p:spPr>
          <a:xfrm>
            <a:off x="9266701" y="1993296"/>
            <a:ext cx="1328326" cy="2364420"/>
          </a:xfrm>
          <a:prstGeom prst="rect">
            <a:avLst/>
          </a:prstGeom>
        </p:spPr>
      </p:pic>
      <p:pic>
        <p:nvPicPr>
          <p:cNvPr id="22" name="Picture 21" descr="A person smiling for the camera&#10;&#10;Description automatically generated">
            <a:extLst>
              <a:ext uri="{FF2B5EF4-FFF2-40B4-BE49-F238E27FC236}">
                <a16:creationId xmlns:a16="http://schemas.microsoft.com/office/drawing/2014/main" id="{8835B9DE-0A20-FF42-AA8A-BB6432F2AF1B}"/>
              </a:ext>
            </a:extLst>
          </p:cNvPr>
          <p:cNvPicPr>
            <a:picLocks noChangeAspect="1"/>
          </p:cNvPicPr>
          <p:nvPr/>
        </p:nvPicPr>
        <p:blipFill>
          <a:blip r:embed="rId5"/>
          <a:stretch>
            <a:fillRect/>
          </a:stretch>
        </p:blipFill>
        <p:spPr>
          <a:xfrm>
            <a:off x="1094828" y="1988030"/>
            <a:ext cx="1552714" cy="2408022"/>
          </a:xfrm>
          <a:prstGeom prst="rect">
            <a:avLst/>
          </a:prstGeom>
        </p:spPr>
      </p:pic>
      <p:pic>
        <p:nvPicPr>
          <p:cNvPr id="26" name="Picture 25" descr="A person wearing a suit and tie&#10;&#10;Description automatically generated">
            <a:extLst>
              <a:ext uri="{FF2B5EF4-FFF2-40B4-BE49-F238E27FC236}">
                <a16:creationId xmlns:a16="http://schemas.microsoft.com/office/drawing/2014/main" id="{84B05C55-2883-8946-A21E-86A4CC9B020F}"/>
              </a:ext>
            </a:extLst>
          </p:cNvPr>
          <p:cNvPicPr>
            <a:picLocks noChangeAspect="1"/>
          </p:cNvPicPr>
          <p:nvPr/>
        </p:nvPicPr>
        <p:blipFill rotWithShape="1">
          <a:blip r:embed="rId6"/>
          <a:srcRect l="15630" t="12183" r="4510" b="13418"/>
          <a:stretch/>
        </p:blipFill>
        <p:spPr>
          <a:xfrm rot="5400000">
            <a:off x="3484083" y="2352728"/>
            <a:ext cx="2489551" cy="1739500"/>
          </a:xfrm>
          <a:prstGeom prst="rect">
            <a:avLst/>
          </a:prstGeom>
        </p:spPr>
      </p:pic>
    </p:spTree>
    <p:extLst>
      <p:ext uri="{BB962C8B-B14F-4D97-AF65-F5344CB8AC3E}">
        <p14:creationId xmlns:p14="http://schemas.microsoft.com/office/powerpoint/2010/main" val="475473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EFCF8-21D2-2D4D-BC9F-2E79452DF0AC}"/>
              </a:ext>
            </a:extLst>
          </p:cNvPr>
          <p:cNvSpPr/>
          <p:nvPr/>
        </p:nvSpPr>
        <p:spPr>
          <a:xfrm>
            <a:off x="-242456" y="-396517"/>
            <a:ext cx="12676909" cy="3754696"/>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32256-3735-6242-A08D-6673E31304E1}"/>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solidFill>
                  <a:srgbClr val="E2E2E2"/>
                </a:solidFill>
                <a:latin typeface="Futura Condensed" panose="020B0806000000000000" pitchFamily="34" charset="0"/>
              </a:rPr>
              <a:t>Introduction</a:t>
            </a:r>
          </a:p>
        </p:txBody>
      </p:sp>
      <p:sp>
        <p:nvSpPr>
          <p:cNvPr id="5" name="Rectangle 4">
            <a:extLst>
              <a:ext uri="{FF2B5EF4-FFF2-40B4-BE49-F238E27FC236}">
                <a16:creationId xmlns:a16="http://schemas.microsoft.com/office/drawing/2014/main" id="{86C036E2-C9D5-B64F-8F1D-C1BFDBC6D55B}"/>
              </a:ext>
            </a:extLst>
          </p:cNvPr>
          <p:cNvSpPr/>
          <p:nvPr/>
        </p:nvSpPr>
        <p:spPr>
          <a:xfrm>
            <a:off x="472480" y="3716352"/>
            <a:ext cx="11253853" cy="2333706"/>
          </a:xfrm>
          <a:prstGeom prst="rect">
            <a:avLst/>
          </a:prstGeom>
          <a:noFill/>
          <a:ln w="120650">
            <a:solidFill>
              <a:srgbClr val="EB6E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buAutoNum type="arabicPeriod"/>
            </a:pPr>
            <a:r>
              <a:rPr lang="en-US" dirty="0" err="1">
                <a:solidFill>
                  <a:srgbClr val="3E3E3E"/>
                </a:solidFill>
                <a:latin typeface="Futura Condensed" panose="020B0806000000000000" pitchFamily="34" charset="0"/>
              </a:rPr>
              <a:t>Squadss</a:t>
            </a:r>
            <a:r>
              <a:rPr lang="en-US" dirty="0">
                <a:solidFill>
                  <a:srgbClr val="3E3E3E"/>
                </a:solidFill>
                <a:latin typeface="Futura Condensed" panose="020B0806000000000000" pitchFamily="34" charset="0"/>
              </a:rPr>
              <a:t> – Our team’s vision, introduction to mobile interface, and motivation for this project.</a:t>
            </a:r>
          </a:p>
          <a:p>
            <a:pPr marL="800100" lvl="1" indent="-342900">
              <a:buAutoNum type="arabicPeriod"/>
            </a:pPr>
            <a:endParaRPr lang="en-US" dirty="0">
              <a:solidFill>
                <a:srgbClr val="3E3E3E"/>
              </a:solidFill>
              <a:latin typeface="Futura Condensed" panose="020B0806000000000000" pitchFamily="34" charset="0"/>
            </a:endParaRPr>
          </a:p>
          <a:p>
            <a:pPr marL="800100" lvl="1" indent="-342900">
              <a:buAutoNum type="arabicPeriod"/>
            </a:pPr>
            <a:r>
              <a:rPr lang="en-US" dirty="0">
                <a:solidFill>
                  <a:srgbClr val="3E3E3E"/>
                </a:solidFill>
                <a:latin typeface="Futura Condensed" panose="020B0806000000000000" pitchFamily="34" charset="0"/>
              </a:rPr>
              <a:t>Recommendation Systems – How is our recommendation system shine through already existing competitors in the media vertical?</a:t>
            </a:r>
          </a:p>
          <a:p>
            <a:pPr marL="800100" lvl="1" indent="-342900">
              <a:buAutoNum type="arabicPeriod"/>
            </a:pPr>
            <a:endParaRPr lang="en-US" dirty="0">
              <a:solidFill>
                <a:srgbClr val="3E3E3E"/>
              </a:solidFill>
              <a:latin typeface="Futura Condensed" panose="020B0806000000000000" pitchFamily="34" charset="0"/>
            </a:endParaRPr>
          </a:p>
          <a:p>
            <a:pPr marL="800100" lvl="1" indent="-342900">
              <a:buAutoNum type="arabicPeriod"/>
            </a:pPr>
            <a:r>
              <a:rPr lang="en-US" dirty="0">
                <a:solidFill>
                  <a:srgbClr val="3E3E3E"/>
                </a:solidFill>
                <a:latin typeface="Futura Condensed" panose="020B0806000000000000" pitchFamily="34" charset="0"/>
              </a:rPr>
              <a:t>Future implementations – How will this project scale in the future, and where are we looking to expand?</a:t>
            </a:r>
          </a:p>
        </p:txBody>
      </p:sp>
      <p:sp>
        <p:nvSpPr>
          <p:cNvPr id="11" name="TextBox 10">
            <a:extLst>
              <a:ext uri="{FF2B5EF4-FFF2-40B4-BE49-F238E27FC236}">
                <a16:creationId xmlns:a16="http://schemas.microsoft.com/office/drawing/2014/main" id="{C1E928D9-9FD9-C448-AFBD-3312B717928C}"/>
              </a:ext>
            </a:extLst>
          </p:cNvPr>
          <p:cNvSpPr txBox="1"/>
          <p:nvPr/>
        </p:nvSpPr>
        <p:spPr>
          <a:xfrm>
            <a:off x="894034" y="1480831"/>
            <a:ext cx="8302005" cy="954107"/>
          </a:xfrm>
          <a:prstGeom prst="rect">
            <a:avLst/>
          </a:prstGeom>
          <a:noFill/>
        </p:spPr>
        <p:txBody>
          <a:bodyPr wrap="square" rtlCol="0">
            <a:spAutoFit/>
          </a:bodyPr>
          <a:lstStyle/>
          <a:p>
            <a:r>
              <a:rPr lang="en-US" sz="2800" b="1" dirty="0">
                <a:solidFill>
                  <a:srgbClr val="EA6E2C"/>
                </a:solidFill>
                <a:latin typeface="Futura Condensed" panose="020B0806000000000000" pitchFamily="34" charset="0"/>
              </a:rPr>
              <a:t>Q: What is the underlying purpose of social media, and what value is it (supposed) to bring to our lives?</a:t>
            </a:r>
          </a:p>
        </p:txBody>
      </p:sp>
      <p:sp>
        <p:nvSpPr>
          <p:cNvPr id="12" name="Rectangle 11">
            <a:extLst>
              <a:ext uri="{FF2B5EF4-FFF2-40B4-BE49-F238E27FC236}">
                <a16:creationId xmlns:a16="http://schemas.microsoft.com/office/drawing/2014/main" id="{010A5210-F623-444D-BB2F-79B20641A4CA}"/>
              </a:ext>
            </a:extLst>
          </p:cNvPr>
          <p:cNvSpPr/>
          <p:nvPr/>
        </p:nvSpPr>
        <p:spPr>
          <a:xfrm>
            <a:off x="894035" y="2217218"/>
            <a:ext cx="11236377" cy="74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E3E3E"/>
                </a:solidFill>
                <a:latin typeface="Futura Condensed" panose="020B0806000000000000" pitchFamily="34" charset="0"/>
              </a:rPr>
              <a:t>What is a question we faced?</a:t>
            </a:r>
          </a:p>
          <a:p>
            <a:pPr algn="ctr"/>
            <a:endParaRPr lang="en-US" dirty="0">
              <a:solidFill>
                <a:srgbClr val="30343F"/>
              </a:solidFill>
            </a:endParaRPr>
          </a:p>
        </p:txBody>
      </p:sp>
      <p:cxnSp>
        <p:nvCxnSpPr>
          <p:cNvPr id="15" name="Straight Connector 14">
            <a:extLst>
              <a:ext uri="{FF2B5EF4-FFF2-40B4-BE49-F238E27FC236}">
                <a16:creationId xmlns:a16="http://schemas.microsoft.com/office/drawing/2014/main" id="{5A271125-CB37-F144-B2EB-DE5C01852248}"/>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78B6C63-8985-9148-A60B-92743CB32D9D}"/>
              </a:ext>
            </a:extLst>
          </p:cNvPr>
          <p:cNvSpPr>
            <a:spLocks noGrp="1"/>
          </p:cNvSpPr>
          <p:nvPr>
            <p:ph type="sldNum" sz="quarter" idx="12"/>
          </p:nvPr>
        </p:nvSpPr>
        <p:spPr/>
        <p:txBody>
          <a:bodyPr/>
          <a:lstStyle/>
          <a:p>
            <a:fld id="{16EF6A19-7367-5D4C-AC10-6C900C5D886F}" type="slidenum">
              <a:rPr lang="en-US" smtClean="0"/>
              <a:pPr/>
              <a:t>3</a:t>
            </a:fld>
            <a:endParaRPr lang="en-US" dirty="0"/>
          </a:p>
        </p:txBody>
      </p:sp>
      <p:sp>
        <p:nvSpPr>
          <p:cNvPr id="13" name="Rectangle 12">
            <a:extLst>
              <a:ext uri="{FF2B5EF4-FFF2-40B4-BE49-F238E27FC236}">
                <a16:creationId xmlns:a16="http://schemas.microsoft.com/office/drawing/2014/main" id="{311A26AA-7F76-2647-91E5-965489AE0263}"/>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EA6E2C"/>
                </a:solidFill>
                <a:latin typeface="Futura Condensed" panose="020B0806000000000000" pitchFamily="34" charset="0"/>
              </a:rPr>
              <a:t>Introduction</a:t>
            </a:r>
            <a:r>
              <a:rPr lang="en-US" dirty="0">
                <a:solidFill>
                  <a:srgbClr val="3E3E3E"/>
                </a:solidFill>
                <a:latin typeface="Futura Condensed" panose="020B0806000000000000" pitchFamily="34" charset="0"/>
              </a:rPr>
              <a:t> |Recommendation System| Future Plans</a:t>
            </a:r>
          </a:p>
        </p:txBody>
      </p:sp>
      <p:sp>
        <p:nvSpPr>
          <p:cNvPr id="14" name="Title 1">
            <a:extLst>
              <a:ext uri="{FF2B5EF4-FFF2-40B4-BE49-F238E27FC236}">
                <a16:creationId xmlns:a16="http://schemas.microsoft.com/office/drawing/2014/main" id="{50BB5EDD-CCEA-114F-92F6-00AED788DE2B}"/>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Project Background</a:t>
            </a:r>
          </a:p>
        </p:txBody>
      </p:sp>
    </p:spTree>
    <p:extLst>
      <p:ext uri="{BB962C8B-B14F-4D97-AF65-F5344CB8AC3E}">
        <p14:creationId xmlns:p14="http://schemas.microsoft.com/office/powerpoint/2010/main" val="87089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E3A2F1D5-608F-3F4D-B7E9-98B38B9683B3}"/>
              </a:ext>
            </a:extLst>
          </p:cNvPr>
          <p:cNvPicPr>
            <a:picLocks noChangeAspect="1"/>
          </p:cNvPicPr>
          <p:nvPr/>
        </p:nvPicPr>
        <p:blipFill>
          <a:blip r:embed="rId3"/>
          <a:stretch>
            <a:fillRect/>
          </a:stretch>
        </p:blipFill>
        <p:spPr>
          <a:xfrm>
            <a:off x="-492242" y="-670560"/>
            <a:ext cx="4026912" cy="8719606"/>
          </a:xfrm>
          <a:prstGeom prst="rect">
            <a:avLst/>
          </a:prstGeom>
        </p:spPr>
      </p:pic>
      <p:pic>
        <p:nvPicPr>
          <p:cNvPr id="8" name="Picture 7" descr="Chart, scatter chart&#10;&#10;Description automatically generated">
            <a:extLst>
              <a:ext uri="{FF2B5EF4-FFF2-40B4-BE49-F238E27FC236}">
                <a16:creationId xmlns:a16="http://schemas.microsoft.com/office/drawing/2014/main" id="{8F0C2038-37F3-324E-A336-73E4EBC06E42}"/>
              </a:ext>
            </a:extLst>
          </p:cNvPr>
          <p:cNvPicPr>
            <a:picLocks noChangeAspect="1"/>
          </p:cNvPicPr>
          <p:nvPr/>
        </p:nvPicPr>
        <p:blipFill>
          <a:blip r:embed="rId4"/>
          <a:stretch>
            <a:fillRect/>
          </a:stretch>
        </p:blipFill>
        <p:spPr>
          <a:xfrm>
            <a:off x="8102352" y="-792480"/>
            <a:ext cx="4026912" cy="8719606"/>
          </a:xfrm>
          <a:prstGeom prst="rect">
            <a:avLst/>
          </a:prstGeom>
        </p:spPr>
      </p:pic>
      <p:sp>
        <p:nvSpPr>
          <p:cNvPr id="2" name="Slide Number Placeholder 1">
            <a:extLst>
              <a:ext uri="{FF2B5EF4-FFF2-40B4-BE49-F238E27FC236}">
                <a16:creationId xmlns:a16="http://schemas.microsoft.com/office/drawing/2014/main" id="{30277F1D-99A4-C840-B33E-446EA7079103}"/>
              </a:ext>
            </a:extLst>
          </p:cNvPr>
          <p:cNvSpPr>
            <a:spLocks noGrp="1"/>
          </p:cNvSpPr>
          <p:nvPr>
            <p:ph type="sldNum" sz="quarter" idx="12"/>
          </p:nvPr>
        </p:nvSpPr>
        <p:spPr/>
        <p:txBody>
          <a:bodyPr/>
          <a:lstStyle/>
          <a:p>
            <a:fld id="{16EF6A19-7367-5D4C-AC10-6C900C5D886F}" type="slidenum">
              <a:rPr lang="en-US" smtClean="0"/>
              <a:pPr/>
              <a:t>4</a:t>
            </a:fld>
            <a:endParaRPr lang="en-US" dirty="0"/>
          </a:p>
        </p:txBody>
      </p:sp>
      <p:sp>
        <p:nvSpPr>
          <p:cNvPr id="5" name="Rectangle 4">
            <a:extLst>
              <a:ext uri="{FF2B5EF4-FFF2-40B4-BE49-F238E27FC236}">
                <a16:creationId xmlns:a16="http://schemas.microsoft.com/office/drawing/2014/main" id="{FD97EA11-1C8A-5F4A-8FAA-C07842F74CF8}"/>
              </a:ext>
            </a:extLst>
          </p:cNvPr>
          <p:cNvSpPr/>
          <p:nvPr/>
        </p:nvSpPr>
        <p:spPr>
          <a:xfrm>
            <a:off x="-492242" y="-91440"/>
            <a:ext cx="12684242" cy="704088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329C61B-F60E-C540-BDF5-F36C0DC5B69B}"/>
              </a:ext>
            </a:extLst>
          </p:cNvPr>
          <p:cNvSpPr txBox="1">
            <a:spLocks/>
          </p:cNvSpPr>
          <p:nvPr/>
        </p:nvSpPr>
        <p:spPr>
          <a:xfrm>
            <a:off x="2936390" y="2436203"/>
            <a:ext cx="5952515" cy="6879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solidFill>
                  <a:srgbClr val="3E3E3E"/>
                </a:solidFill>
                <a:latin typeface="Futura Condensed" panose="020B0806000000000000" pitchFamily="34" charset="0"/>
              </a:rPr>
              <a:t>Squadss</a:t>
            </a:r>
            <a:r>
              <a:rPr lang="en-US" b="1" dirty="0">
                <a:solidFill>
                  <a:srgbClr val="3E3E3E"/>
                </a:solidFill>
                <a:latin typeface="Futura Condensed" panose="020B0806000000000000" pitchFamily="34" charset="0"/>
              </a:rPr>
              <a:t>: Introduction</a:t>
            </a:r>
          </a:p>
          <a:p>
            <a:endParaRPr lang="en-US" b="1" dirty="0">
              <a:solidFill>
                <a:srgbClr val="3E3E3E"/>
              </a:solidFill>
              <a:latin typeface="Futura Condensed" panose="020B0806000000000000" pitchFamily="34" charset="0"/>
            </a:endParaRPr>
          </a:p>
        </p:txBody>
      </p:sp>
    </p:spTree>
    <p:extLst>
      <p:ext uri="{BB962C8B-B14F-4D97-AF65-F5344CB8AC3E}">
        <p14:creationId xmlns:p14="http://schemas.microsoft.com/office/powerpoint/2010/main" val="137557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0CADD3-4B14-6843-ACD3-DE6A68F04247}"/>
              </a:ext>
            </a:extLst>
          </p:cNvPr>
          <p:cNvSpPr/>
          <p:nvPr/>
        </p:nvSpPr>
        <p:spPr>
          <a:xfrm>
            <a:off x="-143435" y="-161365"/>
            <a:ext cx="4246013" cy="7171765"/>
          </a:xfrm>
          <a:prstGeom prst="rect">
            <a:avLst/>
          </a:prstGeom>
          <a:solidFill>
            <a:srgbClr val="3E3E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99111E70-52C5-C24C-AF38-DCCCE44F2937}"/>
              </a:ext>
            </a:extLst>
          </p:cNvPr>
          <p:cNvSpPr>
            <a:spLocks noGrp="1"/>
          </p:cNvSpPr>
          <p:nvPr>
            <p:ph type="sldNum" sz="quarter" idx="12"/>
          </p:nvPr>
        </p:nvSpPr>
        <p:spPr/>
        <p:txBody>
          <a:bodyPr/>
          <a:lstStyle/>
          <a:p>
            <a:fld id="{16EF6A19-7367-5D4C-AC10-6C900C5D886F}" type="slidenum">
              <a:rPr lang="en-US" smtClean="0"/>
              <a:pPr/>
              <a:t>5</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ED60A266-2477-2C47-A7BA-464AD4CF961D}"/>
              </a:ext>
            </a:extLst>
          </p:cNvPr>
          <p:cNvPicPr>
            <a:picLocks noChangeAspect="1"/>
          </p:cNvPicPr>
          <p:nvPr/>
        </p:nvPicPr>
        <p:blipFill>
          <a:blip r:embed="rId3">
            <a:duotone>
              <a:prstClr val="black"/>
              <a:srgbClr val="3E3E3E">
                <a:tint val="45000"/>
                <a:satMod val="400000"/>
              </a:srgbClr>
            </a:duotone>
          </a:blip>
          <a:stretch>
            <a:fillRect/>
          </a:stretch>
        </p:blipFill>
        <p:spPr>
          <a:xfrm>
            <a:off x="238370" y="6244852"/>
            <a:ext cx="453802" cy="453802"/>
          </a:xfrm>
          <a:prstGeom prst="rect">
            <a:avLst/>
          </a:prstGeom>
        </p:spPr>
      </p:pic>
      <p:sp>
        <p:nvSpPr>
          <p:cNvPr id="12" name="Rectangle 11">
            <a:extLst>
              <a:ext uri="{FF2B5EF4-FFF2-40B4-BE49-F238E27FC236}">
                <a16:creationId xmlns:a16="http://schemas.microsoft.com/office/drawing/2014/main" id="{5324A007-40FB-9142-808D-2806F7476D78}"/>
              </a:ext>
            </a:extLst>
          </p:cNvPr>
          <p:cNvSpPr/>
          <p:nvPr/>
        </p:nvSpPr>
        <p:spPr>
          <a:xfrm>
            <a:off x="7078864" y="3635478"/>
            <a:ext cx="2136850" cy="1754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E3E3E"/>
                </a:solidFill>
                <a:latin typeface="Futura Condensed Medium" panose="020B0602020204020303" pitchFamily="34" charset="-79"/>
                <a:cs typeface="Futura Condensed Medium" panose="020B0602020204020303" pitchFamily="34" charset="-79"/>
              </a:rPr>
              <a:t>Our Goal</a:t>
            </a:r>
          </a:p>
          <a:p>
            <a:pPr algn="ctr"/>
            <a:endParaRPr lang="en-US" sz="1200" dirty="0">
              <a:solidFill>
                <a:srgbClr val="3E3E3E"/>
              </a:solidFill>
              <a:latin typeface="Futura Condensed Medium" panose="020B0602020204020303" pitchFamily="34" charset="-79"/>
              <a:cs typeface="Futura Condensed Medium" panose="020B0602020204020303" pitchFamily="34" charset="-79"/>
            </a:endParaRPr>
          </a:p>
          <a:p>
            <a:pPr algn="ctr"/>
            <a:r>
              <a:rPr lang="en-US" sz="1400" dirty="0">
                <a:solidFill>
                  <a:srgbClr val="3E3E3E"/>
                </a:solidFill>
                <a:latin typeface="Futura Condensed Medium" panose="020B0602020204020303" pitchFamily="34" charset="-79"/>
                <a:cs typeface="Futura Condensed Medium" panose="020B0602020204020303" pitchFamily="34" charset="-79"/>
              </a:rPr>
              <a:t>To create a space where tight-knit friend groups can communicate, share, and call their digital home.</a:t>
            </a:r>
          </a:p>
        </p:txBody>
      </p:sp>
      <p:sp>
        <p:nvSpPr>
          <p:cNvPr id="33" name="Rectangle 32">
            <a:extLst>
              <a:ext uri="{FF2B5EF4-FFF2-40B4-BE49-F238E27FC236}">
                <a16:creationId xmlns:a16="http://schemas.microsoft.com/office/drawing/2014/main" id="{6CF5DFEC-1A8F-864D-8EC0-3E063ACF5EA0}"/>
              </a:ext>
            </a:extLst>
          </p:cNvPr>
          <p:cNvSpPr/>
          <p:nvPr/>
        </p:nvSpPr>
        <p:spPr>
          <a:xfrm>
            <a:off x="8839754" y="1395274"/>
            <a:ext cx="2133600" cy="1756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latin typeface="Futura Condensed Medium" panose="020B0602020204020303" pitchFamily="34" charset="-79"/>
                <a:cs typeface="Futura Condensed Medium" panose="020B0602020204020303" pitchFamily="34" charset="-79"/>
              </a:rPr>
              <a:t>Red</a:t>
            </a:r>
            <a:r>
              <a:rPr lang="en-US" sz="1600" dirty="0">
                <a:solidFill>
                  <a:srgbClr val="3E3E3E"/>
                </a:solidFill>
                <a:latin typeface="Futura Condensed Medium" panose="020B0602020204020303" pitchFamily="34" charset="-79"/>
                <a:cs typeface="Futura Condensed Medium" panose="020B0602020204020303" pitchFamily="34" charset="-79"/>
              </a:rPr>
              <a:t> Flags</a:t>
            </a:r>
          </a:p>
          <a:p>
            <a:pPr algn="ctr"/>
            <a:endParaRPr lang="en-US" sz="1200" dirty="0">
              <a:solidFill>
                <a:srgbClr val="3E3E3E"/>
              </a:solidFill>
              <a:latin typeface="Futura Condensed Medium" panose="020B0602020204020303" pitchFamily="34" charset="-79"/>
              <a:cs typeface="Futura Condensed Medium" panose="020B0602020204020303" pitchFamily="34" charset="-79"/>
            </a:endParaRPr>
          </a:p>
          <a:p>
            <a:pPr algn="ctr"/>
            <a:r>
              <a:rPr lang="en-US" sz="1400" dirty="0">
                <a:solidFill>
                  <a:srgbClr val="3E3E3E"/>
                </a:solidFill>
                <a:latin typeface="Futura Condensed Medium" panose="020B0602020204020303" pitchFamily="34" charset="-79"/>
                <a:cs typeface="Futura Condensed Medium" panose="020B0602020204020303" pitchFamily="34" charset="-79"/>
              </a:rPr>
              <a:t>Teens spend on average 7 h 22 m on phone daily. Social media is </a:t>
            </a:r>
            <a:r>
              <a:rPr lang="en-US" sz="1400" b="1" dirty="0">
                <a:solidFill>
                  <a:srgbClr val="3E3E3E"/>
                </a:solidFill>
                <a:latin typeface="Futura Condensed Medium" panose="020B0602020204020303" pitchFamily="34" charset="-79"/>
                <a:cs typeface="Futura Condensed Medium" panose="020B0602020204020303" pitchFamily="34" charset="-79"/>
              </a:rPr>
              <a:t>intended</a:t>
            </a:r>
            <a:r>
              <a:rPr lang="en-US" sz="1400" dirty="0">
                <a:solidFill>
                  <a:srgbClr val="3E3E3E"/>
                </a:solidFill>
                <a:latin typeface="Futura Condensed Medium" panose="020B0602020204020303" pitchFamily="34" charset="-79"/>
                <a:cs typeface="Futura Condensed Medium" panose="020B0602020204020303" pitchFamily="34" charset="-79"/>
              </a:rPr>
              <a:t> to be a way to bring people together, not a source of superficial social validation.</a:t>
            </a:r>
          </a:p>
        </p:txBody>
      </p:sp>
      <p:grpSp>
        <p:nvGrpSpPr>
          <p:cNvPr id="10" name="Group 9">
            <a:extLst>
              <a:ext uri="{FF2B5EF4-FFF2-40B4-BE49-F238E27FC236}">
                <a16:creationId xmlns:a16="http://schemas.microsoft.com/office/drawing/2014/main" id="{C4BCB8BC-77C9-1F43-B0A0-5FE59DBDD647}"/>
              </a:ext>
            </a:extLst>
          </p:cNvPr>
          <p:cNvGrpSpPr/>
          <p:nvPr/>
        </p:nvGrpSpPr>
        <p:grpSpPr>
          <a:xfrm>
            <a:off x="5501454" y="1097571"/>
            <a:ext cx="2256139" cy="1955688"/>
            <a:chOff x="5477962" y="1450094"/>
            <a:chExt cx="2116878" cy="1825091"/>
          </a:xfrm>
        </p:grpSpPr>
        <p:sp>
          <p:nvSpPr>
            <p:cNvPr id="4" name="Rectangle 3">
              <a:extLst>
                <a:ext uri="{FF2B5EF4-FFF2-40B4-BE49-F238E27FC236}">
                  <a16:creationId xmlns:a16="http://schemas.microsoft.com/office/drawing/2014/main" id="{F9A18C68-A4CD-ED40-8B26-BD1300C2EF7D}"/>
                </a:ext>
              </a:extLst>
            </p:cNvPr>
            <p:cNvSpPr/>
            <p:nvPr/>
          </p:nvSpPr>
          <p:spPr>
            <a:xfrm>
              <a:off x="5477962" y="1635902"/>
              <a:ext cx="2116878" cy="1639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E3E3E"/>
                  </a:solidFill>
                  <a:latin typeface="Futura Condensed Medium" panose="020B0602020204020303" pitchFamily="34" charset="-79"/>
                  <a:cs typeface="Futura Condensed Medium" panose="020B0602020204020303" pitchFamily="34" charset="-79"/>
                </a:rPr>
                <a:t>Benefits</a:t>
              </a:r>
            </a:p>
            <a:p>
              <a:pPr algn="ctr"/>
              <a:endParaRPr lang="en-US" sz="1200" dirty="0">
                <a:solidFill>
                  <a:srgbClr val="3E3E3E"/>
                </a:solidFill>
                <a:latin typeface="Futura Condensed Medium" panose="020B0602020204020303" pitchFamily="34" charset="-79"/>
                <a:cs typeface="Futura Condensed Medium" panose="020B0602020204020303" pitchFamily="34" charset="-79"/>
              </a:endParaRPr>
            </a:p>
            <a:p>
              <a:pPr algn="ctr"/>
              <a:r>
                <a:rPr lang="en-US" sz="1400" dirty="0">
                  <a:solidFill>
                    <a:srgbClr val="3E3E3E"/>
                  </a:solidFill>
                  <a:latin typeface="Futura Condensed Medium" panose="020B0602020204020303" pitchFamily="34" charset="-79"/>
                  <a:cs typeface="Futura Condensed Medium" panose="020B0602020204020303" pitchFamily="34" charset="-79"/>
                </a:rPr>
                <a:t>Social media is a convenient way for friends to stay in touch in unique and fun ways – daily pictures in snapchat, photos in Instagram, etc.</a:t>
              </a:r>
            </a:p>
          </p:txBody>
        </p:sp>
        <p:pic>
          <p:nvPicPr>
            <p:cNvPr id="21" name="Graphic 20">
              <a:extLst>
                <a:ext uri="{FF2B5EF4-FFF2-40B4-BE49-F238E27FC236}">
                  <a16:creationId xmlns:a16="http://schemas.microsoft.com/office/drawing/2014/main" id="{47A18C0B-D373-A940-905C-9EF0BFDFE8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5529" y="1450094"/>
              <a:ext cx="361747" cy="361747"/>
            </a:xfrm>
            <a:prstGeom prst="rect">
              <a:avLst/>
            </a:prstGeom>
          </p:spPr>
        </p:pic>
      </p:grpSp>
      <p:sp>
        <p:nvSpPr>
          <p:cNvPr id="6" name="TextBox 5">
            <a:extLst>
              <a:ext uri="{FF2B5EF4-FFF2-40B4-BE49-F238E27FC236}">
                <a16:creationId xmlns:a16="http://schemas.microsoft.com/office/drawing/2014/main" id="{FADF727E-DDC4-4A4F-A9E9-BCF75B92F626}"/>
              </a:ext>
            </a:extLst>
          </p:cNvPr>
          <p:cNvSpPr txBox="1"/>
          <p:nvPr/>
        </p:nvSpPr>
        <p:spPr>
          <a:xfrm>
            <a:off x="4585648" y="-1897039"/>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E0C4B484-493D-5D44-93C2-555B3F7627B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89" b="94667" l="4889" r="92444">
                        <a14:foregroundMark x1="47111" y1="11111" x2="47111" y2="11111"/>
                        <a14:foregroundMark x1="48889" y1="5333" x2="48889" y2="5333"/>
                        <a14:foregroundMark x1="16000" y1="33333" x2="16000" y2="33333"/>
                        <a14:foregroundMark x1="16000" y1="33333" x2="16000" y2="33333"/>
                        <a14:foregroundMark x1="4889" y1="28889" x2="4889" y2="28889"/>
                        <a14:foregroundMark x1="16889" y1="70222" x2="16889" y2="70222"/>
                        <a14:foregroundMark x1="49333" y1="88000" x2="49333" y2="88000"/>
                        <a14:foregroundMark x1="49778" y1="95111" x2="49778" y2="95111"/>
                        <a14:foregroundMark x1="83111" y1="67556" x2="83111" y2="67556"/>
                        <a14:foregroundMark x1="84000" y1="32444" x2="84000" y2="32444"/>
                        <a14:foregroundMark x1="92444" y1="69778" x2="92444" y2="69778"/>
                        <a14:foregroundMark x1="7556" y1="30667" x2="7556" y2="30667"/>
                        <a14:foregroundMark x1="7556" y1="30667" x2="7556" y2="30667"/>
                        <a14:foregroundMark x1="7556" y1="30667" x2="7556" y2="30667"/>
                      </a14:backgroundRemoval>
                    </a14:imgEffect>
                  </a14:imgLayer>
                </a14:imgProps>
              </a:ext>
            </a:extLst>
          </a:blip>
          <a:stretch>
            <a:fillRect/>
          </a:stretch>
        </p:blipFill>
        <p:spPr>
          <a:xfrm>
            <a:off x="1268371" y="3129124"/>
            <a:ext cx="1422400" cy="1422400"/>
          </a:xfrm>
          <a:prstGeom prst="rect">
            <a:avLst/>
          </a:prstGeom>
        </p:spPr>
      </p:pic>
      <p:sp>
        <p:nvSpPr>
          <p:cNvPr id="25" name="Title 1">
            <a:extLst>
              <a:ext uri="{FF2B5EF4-FFF2-40B4-BE49-F238E27FC236}">
                <a16:creationId xmlns:a16="http://schemas.microsoft.com/office/drawing/2014/main" id="{87B81C84-8E42-D749-AD0B-260AA81399A3}"/>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solidFill>
                  <a:srgbClr val="E2E2E2"/>
                </a:solidFill>
                <a:latin typeface="Futura Condensed" panose="020B0806000000000000" pitchFamily="34" charset="0"/>
              </a:rPr>
              <a:t>Why we use social media?</a:t>
            </a:r>
          </a:p>
        </p:txBody>
      </p:sp>
      <p:cxnSp>
        <p:nvCxnSpPr>
          <p:cNvPr id="26" name="Straight Connector 25">
            <a:extLst>
              <a:ext uri="{FF2B5EF4-FFF2-40B4-BE49-F238E27FC236}">
                <a16:creationId xmlns:a16="http://schemas.microsoft.com/office/drawing/2014/main" id="{06F17833-C825-EB47-A751-BA0C23FCCCC8}"/>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BFB01D91-08E5-164B-A715-542570E944AF}"/>
              </a:ext>
            </a:extLst>
          </p:cNvPr>
          <p:cNvSpPr txBox="1">
            <a:spLocks/>
          </p:cNvSpPr>
          <p:nvPr/>
        </p:nvSpPr>
        <p:spPr>
          <a:xfrm>
            <a:off x="381000" y="827454"/>
            <a:ext cx="5107525" cy="4538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Content </a:t>
            </a:r>
            <a:r>
              <a:rPr lang="en-US" sz="2000" dirty="0" err="1">
                <a:solidFill>
                  <a:srgbClr val="EA6E2C"/>
                </a:solidFill>
                <a:latin typeface="Futura Condensed" panose="020B0806000000000000" pitchFamily="34" charset="0"/>
                <a:ea typeface="+mn-ea"/>
                <a:cs typeface="+mn-cs"/>
              </a:rPr>
              <a:t>Consumption|Overview</a:t>
            </a:r>
            <a:endParaRPr lang="en-US" sz="2000" dirty="0">
              <a:solidFill>
                <a:srgbClr val="EA6E2C"/>
              </a:solidFill>
              <a:latin typeface="Futura Condensed" panose="020B0806000000000000" pitchFamily="34" charset="0"/>
              <a:ea typeface="+mn-ea"/>
              <a:cs typeface="+mn-cs"/>
            </a:endParaRPr>
          </a:p>
        </p:txBody>
      </p:sp>
      <p:pic>
        <p:nvPicPr>
          <p:cNvPr id="15" name="Picture 14" descr="Icon&#10;&#10;Description automatically generated">
            <a:extLst>
              <a:ext uri="{FF2B5EF4-FFF2-40B4-BE49-F238E27FC236}">
                <a16:creationId xmlns:a16="http://schemas.microsoft.com/office/drawing/2014/main" id="{020B42BE-1881-D946-98A5-C32FEAA86BCB}"/>
              </a:ext>
            </a:extLst>
          </p:cNvPr>
          <p:cNvPicPr>
            <a:picLocks noChangeAspect="1"/>
          </p:cNvPicPr>
          <p:nvPr/>
        </p:nvPicPr>
        <p:blipFill>
          <a:blip r:embed="rId8"/>
          <a:stretch>
            <a:fillRect/>
          </a:stretch>
        </p:blipFill>
        <p:spPr>
          <a:xfrm flipV="1">
            <a:off x="9803062" y="1146597"/>
            <a:ext cx="248677" cy="248677"/>
          </a:xfrm>
          <a:prstGeom prst="rect">
            <a:avLst/>
          </a:prstGeom>
        </p:spPr>
      </p:pic>
      <p:pic>
        <p:nvPicPr>
          <p:cNvPr id="17" name="Picture 16" descr="A picture containing shape&#10;&#10;Description automatically generated">
            <a:extLst>
              <a:ext uri="{FF2B5EF4-FFF2-40B4-BE49-F238E27FC236}">
                <a16:creationId xmlns:a16="http://schemas.microsoft.com/office/drawing/2014/main" id="{773C95CB-69DA-324A-BC9B-4CE1F42E7935}"/>
              </a:ext>
            </a:extLst>
          </p:cNvPr>
          <p:cNvPicPr>
            <a:picLocks noChangeAspect="1"/>
          </p:cNvPicPr>
          <p:nvPr/>
        </p:nvPicPr>
        <p:blipFill>
          <a:blip r:embed="rId9"/>
          <a:stretch>
            <a:fillRect/>
          </a:stretch>
        </p:blipFill>
        <p:spPr>
          <a:xfrm>
            <a:off x="7928214" y="3424517"/>
            <a:ext cx="438150" cy="425552"/>
          </a:xfrm>
          <a:prstGeom prst="rect">
            <a:avLst/>
          </a:prstGeom>
        </p:spPr>
      </p:pic>
      <p:sp>
        <p:nvSpPr>
          <p:cNvPr id="28" name="Rectangle 27">
            <a:extLst>
              <a:ext uri="{FF2B5EF4-FFF2-40B4-BE49-F238E27FC236}">
                <a16:creationId xmlns:a16="http://schemas.microsoft.com/office/drawing/2014/main" id="{1DA7B0D8-8F9E-494B-8B64-0FD69F9A22D8}"/>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EA6E2C"/>
                </a:solidFill>
                <a:latin typeface="Futura Condensed" panose="020B0806000000000000" pitchFamily="34" charset="0"/>
              </a:rPr>
              <a:t>Introduction</a:t>
            </a:r>
            <a:r>
              <a:rPr lang="en-US" dirty="0">
                <a:solidFill>
                  <a:srgbClr val="3E3E3E"/>
                </a:solidFill>
                <a:latin typeface="Futura Condensed" panose="020B0806000000000000" pitchFamily="34" charset="0"/>
              </a:rPr>
              <a:t> |Recommendation System| Future Plans</a:t>
            </a:r>
          </a:p>
        </p:txBody>
      </p:sp>
    </p:spTree>
    <p:extLst>
      <p:ext uri="{BB962C8B-B14F-4D97-AF65-F5344CB8AC3E}">
        <p14:creationId xmlns:p14="http://schemas.microsoft.com/office/powerpoint/2010/main" val="1275978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9388A2-8E00-5042-8928-F3659990B7E3}"/>
              </a:ext>
            </a:extLst>
          </p:cNvPr>
          <p:cNvSpPr>
            <a:spLocks noGrp="1"/>
          </p:cNvSpPr>
          <p:nvPr>
            <p:ph type="sldNum" sz="quarter" idx="12"/>
          </p:nvPr>
        </p:nvSpPr>
        <p:spPr/>
        <p:txBody>
          <a:bodyPr/>
          <a:lstStyle/>
          <a:p>
            <a:fld id="{16EF6A19-7367-5D4C-AC10-6C900C5D886F}" type="slidenum">
              <a:rPr lang="en-US" smtClean="0"/>
              <a:t>6</a:t>
            </a:fld>
            <a:endParaRPr lang="en-US"/>
          </a:p>
        </p:txBody>
      </p:sp>
      <p:sp>
        <p:nvSpPr>
          <p:cNvPr id="23" name="Title 1">
            <a:extLst>
              <a:ext uri="{FF2B5EF4-FFF2-40B4-BE49-F238E27FC236}">
                <a16:creationId xmlns:a16="http://schemas.microsoft.com/office/drawing/2014/main" id="{64171B27-F25E-40E0-BCB4-CAFA26263208}"/>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2600" kern="1200">
                <a:solidFill>
                  <a:schemeClr val="tx1"/>
                </a:solidFill>
                <a:latin typeface="Muli" pitchFamily="2" charset="77"/>
                <a:ea typeface="+mj-ea"/>
                <a:cs typeface="+mj-cs"/>
              </a:defRPr>
            </a:lvl1pPr>
          </a:lstStyle>
          <a:p>
            <a:r>
              <a:rPr lang="en-US" dirty="0">
                <a:solidFill>
                  <a:srgbClr val="3E3E3E"/>
                </a:solidFill>
                <a:latin typeface="Futura Condensed" panose="020B0806000000000000" pitchFamily="34" charset="0"/>
              </a:rPr>
              <a:t>Primary Features</a:t>
            </a:r>
          </a:p>
        </p:txBody>
      </p:sp>
      <p:sp>
        <p:nvSpPr>
          <p:cNvPr id="30" name="Title 1">
            <a:extLst>
              <a:ext uri="{FF2B5EF4-FFF2-40B4-BE49-F238E27FC236}">
                <a16:creationId xmlns:a16="http://schemas.microsoft.com/office/drawing/2014/main" id="{A2440691-5928-B643-AE0C-53A704186061}"/>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600" dirty="0">
              <a:solidFill>
                <a:srgbClr val="E2E2E2"/>
              </a:solidFill>
              <a:latin typeface="Futura Condensed" panose="020B0806000000000000" pitchFamily="34" charset="0"/>
            </a:endParaRPr>
          </a:p>
        </p:txBody>
      </p:sp>
      <p:cxnSp>
        <p:nvCxnSpPr>
          <p:cNvPr id="31" name="Straight Connector 30">
            <a:extLst>
              <a:ext uri="{FF2B5EF4-FFF2-40B4-BE49-F238E27FC236}">
                <a16:creationId xmlns:a16="http://schemas.microsoft.com/office/drawing/2014/main" id="{9334273D-D7DB-3649-B1D4-8E87C353AABF}"/>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C7695880-67F4-D240-826F-04EA7E37919E}"/>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Overview</a:t>
            </a:r>
          </a:p>
        </p:txBody>
      </p:sp>
      <p:pic>
        <p:nvPicPr>
          <p:cNvPr id="4" name="Picture 3">
            <a:extLst>
              <a:ext uri="{FF2B5EF4-FFF2-40B4-BE49-F238E27FC236}">
                <a16:creationId xmlns:a16="http://schemas.microsoft.com/office/drawing/2014/main" id="{78712AED-BFAE-4D46-9F21-DA4033C717F5}"/>
              </a:ext>
            </a:extLst>
          </p:cNvPr>
          <p:cNvPicPr>
            <a:picLocks noChangeAspect="1"/>
          </p:cNvPicPr>
          <p:nvPr/>
        </p:nvPicPr>
        <p:blipFill>
          <a:blip r:embed="rId3"/>
          <a:stretch>
            <a:fillRect/>
          </a:stretch>
        </p:blipFill>
        <p:spPr>
          <a:xfrm>
            <a:off x="4995404" y="373990"/>
            <a:ext cx="2743200" cy="5939942"/>
          </a:xfrm>
          <a:prstGeom prst="rect">
            <a:avLst/>
          </a:prstGeom>
        </p:spPr>
      </p:pic>
      <p:cxnSp>
        <p:nvCxnSpPr>
          <p:cNvPr id="28" name="Straight Arrow Connector 27">
            <a:extLst>
              <a:ext uri="{FF2B5EF4-FFF2-40B4-BE49-F238E27FC236}">
                <a16:creationId xmlns:a16="http://schemas.microsoft.com/office/drawing/2014/main" id="{CD828E37-0500-7F49-B4D2-4238F4145CC9}"/>
              </a:ext>
            </a:extLst>
          </p:cNvPr>
          <p:cNvCxnSpPr>
            <a:cxnSpLocks/>
          </p:cNvCxnSpPr>
          <p:nvPr/>
        </p:nvCxnSpPr>
        <p:spPr>
          <a:xfrm flipH="1">
            <a:off x="7887688" y="1771997"/>
            <a:ext cx="11467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34CE2F1-9FAB-FA41-AD54-2EE4F4086AC8}"/>
              </a:ext>
            </a:extLst>
          </p:cNvPr>
          <p:cNvSpPr txBox="1"/>
          <p:nvPr/>
        </p:nvSpPr>
        <p:spPr>
          <a:xfrm>
            <a:off x="9148270" y="1555671"/>
            <a:ext cx="2393216" cy="923330"/>
          </a:xfrm>
          <a:prstGeom prst="rect">
            <a:avLst/>
          </a:prstGeom>
          <a:noFill/>
        </p:spPr>
        <p:txBody>
          <a:bodyPr wrap="square" rtlCol="0">
            <a:spAutoFit/>
          </a:bodyPr>
          <a:lstStyle/>
          <a:p>
            <a:r>
              <a:rPr lang="en-US" b="1" dirty="0" err="1">
                <a:latin typeface="Futura Medium" panose="020B0602020204020303" pitchFamily="34" charset="-79"/>
                <a:cs typeface="Futura Medium" panose="020B0602020204020303" pitchFamily="34" charset="-79"/>
              </a:rPr>
              <a:t>Sqroll</a:t>
            </a:r>
            <a:r>
              <a:rPr lang="en-US" b="1" dirty="0">
                <a:latin typeface="Futura Medium" panose="020B0602020204020303" pitchFamily="34" charset="-79"/>
                <a:cs typeface="Futura Medium" panose="020B0602020204020303" pitchFamily="34" charset="-79"/>
              </a:rPr>
              <a:t>: </a:t>
            </a:r>
            <a:r>
              <a:rPr lang="en-US" dirty="0">
                <a:latin typeface="Futura Medium" panose="020B0602020204020303" pitchFamily="34" charset="-79"/>
                <a:cs typeface="Futura Medium" panose="020B0602020204020303" pitchFamily="34" charset="-79"/>
              </a:rPr>
              <a:t>a place for friend groups to share content</a:t>
            </a:r>
          </a:p>
        </p:txBody>
      </p:sp>
      <p:cxnSp>
        <p:nvCxnSpPr>
          <p:cNvPr id="47" name="Straight Arrow Connector 46">
            <a:extLst>
              <a:ext uri="{FF2B5EF4-FFF2-40B4-BE49-F238E27FC236}">
                <a16:creationId xmlns:a16="http://schemas.microsoft.com/office/drawing/2014/main" id="{622E8BE6-4C3F-DA4A-8CEA-C874260C32EC}"/>
              </a:ext>
            </a:extLst>
          </p:cNvPr>
          <p:cNvCxnSpPr>
            <a:cxnSpLocks/>
          </p:cNvCxnSpPr>
          <p:nvPr/>
        </p:nvCxnSpPr>
        <p:spPr>
          <a:xfrm flipH="1" flipV="1">
            <a:off x="7805954" y="2957899"/>
            <a:ext cx="926444" cy="760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A20F381E-8AEB-2C44-B4DD-020F84775072}"/>
              </a:ext>
            </a:extLst>
          </p:cNvPr>
          <p:cNvSpPr txBox="1"/>
          <p:nvPr/>
        </p:nvSpPr>
        <p:spPr>
          <a:xfrm>
            <a:off x="9034450" y="3386605"/>
            <a:ext cx="2496134" cy="1200329"/>
          </a:xfrm>
          <a:prstGeom prst="rect">
            <a:avLst/>
          </a:prstGeom>
          <a:noFill/>
        </p:spPr>
        <p:txBody>
          <a:bodyPr wrap="square" rtlCol="0">
            <a:spAutoFit/>
          </a:bodyPr>
          <a:lstStyle/>
          <a:p>
            <a:r>
              <a:rPr lang="en-US" b="1" dirty="0">
                <a:latin typeface="Futura Medium" panose="020B0602020204020303" pitchFamily="34" charset="-79"/>
                <a:cs typeface="Futura Medium" panose="020B0602020204020303" pitchFamily="34" charset="-79"/>
              </a:rPr>
              <a:t>Activities: </a:t>
            </a:r>
            <a:r>
              <a:rPr lang="en-US" dirty="0" err="1">
                <a:latin typeface="Futura Medium" panose="020B0602020204020303" pitchFamily="34" charset="-79"/>
                <a:cs typeface="Futura Medium" panose="020B0602020204020303" pitchFamily="34" charset="-79"/>
              </a:rPr>
              <a:t>gCal</a:t>
            </a:r>
            <a:r>
              <a:rPr lang="en-US" dirty="0">
                <a:latin typeface="Futura Medium" panose="020B0602020204020303" pitchFamily="34" charset="-79"/>
                <a:cs typeface="Futura Medium" panose="020B0602020204020303" pitchFamily="34" charset="-79"/>
              </a:rPr>
              <a:t> invites are lame for friend hangouts; a place to plan activities</a:t>
            </a:r>
          </a:p>
        </p:txBody>
      </p:sp>
      <p:sp>
        <p:nvSpPr>
          <p:cNvPr id="52" name="TextBox 51">
            <a:extLst>
              <a:ext uri="{FF2B5EF4-FFF2-40B4-BE49-F238E27FC236}">
                <a16:creationId xmlns:a16="http://schemas.microsoft.com/office/drawing/2014/main" id="{00D83D4F-A7EF-B542-82DB-4DBE20ECA910}"/>
              </a:ext>
            </a:extLst>
          </p:cNvPr>
          <p:cNvSpPr txBox="1"/>
          <p:nvPr/>
        </p:nvSpPr>
        <p:spPr>
          <a:xfrm>
            <a:off x="1078991" y="4008164"/>
            <a:ext cx="2286000" cy="1234785"/>
          </a:xfrm>
          <a:prstGeom prst="rect">
            <a:avLst/>
          </a:prstGeom>
          <a:noFill/>
        </p:spPr>
        <p:txBody>
          <a:bodyPr wrap="square" rtlCol="0">
            <a:spAutoFit/>
          </a:bodyPr>
          <a:lstStyle/>
          <a:p>
            <a:r>
              <a:rPr lang="en-US" b="1" dirty="0">
                <a:latin typeface="Futura Medium" panose="020B0602020204020303" pitchFamily="34" charset="-79"/>
                <a:cs typeface="Futura Medium" panose="020B0602020204020303" pitchFamily="34" charset="-79"/>
              </a:rPr>
              <a:t>Channels: </a:t>
            </a:r>
            <a:r>
              <a:rPr lang="en-US" dirty="0">
                <a:latin typeface="Futura Medium" panose="020B0602020204020303" pitchFamily="34" charset="-79"/>
                <a:cs typeface="Futura Medium" panose="020B0602020204020303" pitchFamily="34" charset="-79"/>
              </a:rPr>
              <a:t>area for conversations, with distinct channels for different topics</a:t>
            </a:r>
          </a:p>
        </p:txBody>
      </p:sp>
      <p:cxnSp>
        <p:nvCxnSpPr>
          <p:cNvPr id="57" name="Straight Arrow Connector 56">
            <a:extLst>
              <a:ext uri="{FF2B5EF4-FFF2-40B4-BE49-F238E27FC236}">
                <a16:creationId xmlns:a16="http://schemas.microsoft.com/office/drawing/2014/main" id="{808C0D74-28F0-8F48-9033-637E4C4718EA}"/>
              </a:ext>
            </a:extLst>
          </p:cNvPr>
          <p:cNvCxnSpPr>
            <a:cxnSpLocks/>
          </p:cNvCxnSpPr>
          <p:nvPr/>
        </p:nvCxnSpPr>
        <p:spPr>
          <a:xfrm flipV="1">
            <a:off x="3432341" y="4448436"/>
            <a:ext cx="1413979" cy="109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E7E63767-C6FB-A343-97D9-651B9BB3B5C7}"/>
              </a:ext>
            </a:extLst>
          </p:cNvPr>
          <p:cNvCxnSpPr>
            <a:cxnSpLocks/>
          </p:cNvCxnSpPr>
          <p:nvPr/>
        </p:nvCxnSpPr>
        <p:spPr>
          <a:xfrm flipV="1">
            <a:off x="4029911" y="854667"/>
            <a:ext cx="1574504" cy="177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D52AEE8D-BECC-364D-AD05-A6DC6453DECD}"/>
              </a:ext>
            </a:extLst>
          </p:cNvPr>
          <p:cNvSpPr txBox="1"/>
          <p:nvPr/>
        </p:nvSpPr>
        <p:spPr>
          <a:xfrm>
            <a:off x="1993392" y="1139802"/>
            <a:ext cx="2743200" cy="1477328"/>
          </a:xfrm>
          <a:prstGeom prst="rect">
            <a:avLst/>
          </a:prstGeom>
          <a:noFill/>
        </p:spPr>
        <p:txBody>
          <a:bodyPr wrap="square" rtlCol="0">
            <a:spAutoFit/>
          </a:bodyPr>
          <a:lstStyle/>
          <a:p>
            <a:r>
              <a:rPr lang="en-US" b="1" dirty="0">
                <a:latin typeface="Futura Medium" panose="020B0602020204020303" pitchFamily="34" charset="-79"/>
                <a:cs typeface="Futura Medium" panose="020B0602020204020303" pitchFamily="34" charset="-79"/>
              </a:rPr>
              <a:t>Squad Page: </a:t>
            </a:r>
            <a:r>
              <a:rPr lang="en-US" dirty="0">
                <a:latin typeface="Futura Medium" panose="020B0602020204020303" pitchFamily="34" charset="-79"/>
                <a:cs typeface="Futura Medium" panose="020B0602020204020303" pitchFamily="34" charset="-79"/>
              </a:rPr>
              <a:t>each friend group has its own unique squad page, with </a:t>
            </a:r>
            <a:r>
              <a:rPr lang="en-US" dirty="0" err="1">
                <a:latin typeface="Futura Medium" panose="020B0602020204020303" pitchFamily="34" charset="-79"/>
                <a:cs typeface="Futura Medium" panose="020B0602020204020303" pitchFamily="34" charset="-79"/>
              </a:rPr>
              <a:t>Sqroll</a:t>
            </a:r>
            <a:r>
              <a:rPr lang="en-US" dirty="0">
                <a:latin typeface="Futura Medium" panose="020B0602020204020303" pitchFamily="34" charset="-79"/>
                <a:cs typeface="Futura Medium" panose="020B0602020204020303" pitchFamily="34" charset="-79"/>
              </a:rPr>
              <a:t>, Activities, and Channels</a:t>
            </a:r>
          </a:p>
        </p:txBody>
      </p:sp>
      <p:sp>
        <p:nvSpPr>
          <p:cNvPr id="71" name="Rectangle 70">
            <a:extLst>
              <a:ext uri="{FF2B5EF4-FFF2-40B4-BE49-F238E27FC236}">
                <a16:creationId xmlns:a16="http://schemas.microsoft.com/office/drawing/2014/main" id="{AA486C42-1A41-8841-98FE-93681F73ED6A}"/>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EA6E2C"/>
                </a:solidFill>
                <a:latin typeface="Futura Condensed" panose="020B0806000000000000" pitchFamily="34" charset="0"/>
              </a:rPr>
              <a:t>Introduction</a:t>
            </a:r>
            <a:r>
              <a:rPr lang="en-US" dirty="0">
                <a:solidFill>
                  <a:srgbClr val="3E3E3E"/>
                </a:solidFill>
                <a:latin typeface="Futura Condensed" panose="020B0806000000000000" pitchFamily="34" charset="0"/>
              </a:rPr>
              <a:t> |Recommendation System| Future Plans</a:t>
            </a:r>
          </a:p>
        </p:txBody>
      </p:sp>
    </p:spTree>
    <p:extLst>
      <p:ext uri="{BB962C8B-B14F-4D97-AF65-F5344CB8AC3E}">
        <p14:creationId xmlns:p14="http://schemas.microsoft.com/office/powerpoint/2010/main" val="276239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9388A2-8E00-5042-8928-F3659990B7E3}"/>
              </a:ext>
            </a:extLst>
          </p:cNvPr>
          <p:cNvSpPr>
            <a:spLocks noGrp="1"/>
          </p:cNvSpPr>
          <p:nvPr>
            <p:ph type="sldNum" sz="quarter" idx="12"/>
          </p:nvPr>
        </p:nvSpPr>
        <p:spPr/>
        <p:txBody>
          <a:bodyPr/>
          <a:lstStyle/>
          <a:p>
            <a:fld id="{16EF6A19-7367-5D4C-AC10-6C900C5D886F}" type="slidenum">
              <a:rPr lang="en-US" smtClean="0"/>
              <a:t>7</a:t>
            </a:fld>
            <a:endParaRPr lang="en-US"/>
          </a:p>
        </p:txBody>
      </p:sp>
      <p:sp>
        <p:nvSpPr>
          <p:cNvPr id="20" name="Rectangle 19">
            <a:extLst>
              <a:ext uri="{FF2B5EF4-FFF2-40B4-BE49-F238E27FC236}">
                <a16:creationId xmlns:a16="http://schemas.microsoft.com/office/drawing/2014/main" id="{69FF83D2-81C3-5544-8DE0-187F467DC754}"/>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panose="020B0806000000000000" pitchFamily="34" charset="0"/>
              </a:rPr>
              <a:t>Introduction |</a:t>
            </a:r>
            <a:r>
              <a:rPr lang="en-US" b="1" dirty="0">
                <a:solidFill>
                  <a:srgbClr val="EA6E2C"/>
                </a:solidFill>
                <a:latin typeface="Futura Condensed" panose="020B0806000000000000" pitchFamily="34" charset="0"/>
              </a:rPr>
              <a:t>Recommendation System</a:t>
            </a:r>
            <a:r>
              <a:rPr lang="en-US" dirty="0">
                <a:solidFill>
                  <a:srgbClr val="3E3E3E"/>
                </a:solidFill>
                <a:latin typeface="Futura Condensed" panose="020B0806000000000000" pitchFamily="34" charset="0"/>
              </a:rPr>
              <a:t>| Future Plans</a:t>
            </a:r>
          </a:p>
        </p:txBody>
      </p:sp>
      <p:sp>
        <p:nvSpPr>
          <p:cNvPr id="31" name="Title 1">
            <a:extLst>
              <a:ext uri="{FF2B5EF4-FFF2-40B4-BE49-F238E27FC236}">
                <a16:creationId xmlns:a16="http://schemas.microsoft.com/office/drawing/2014/main" id="{E205CC6C-B59A-704B-932E-70E6CF0302F3}"/>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2600" kern="1200">
                <a:solidFill>
                  <a:schemeClr val="tx1"/>
                </a:solidFill>
                <a:latin typeface="Muli" pitchFamily="2" charset="77"/>
                <a:ea typeface="+mj-ea"/>
                <a:cs typeface="+mj-cs"/>
              </a:defRPr>
            </a:lvl1pPr>
          </a:lstStyle>
          <a:p>
            <a:r>
              <a:rPr lang="en-US" dirty="0" err="1">
                <a:solidFill>
                  <a:srgbClr val="3E3E3E"/>
                </a:solidFill>
                <a:latin typeface="Futura Condensed" panose="020B0806000000000000" pitchFamily="34" charset="0"/>
              </a:rPr>
              <a:t>Sqroll</a:t>
            </a:r>
            <a:r>
              <a:rPr lang="en-US" dirty="0">
                <a:solidFill>
                  <a:srgbClr val="3E3E3E"/>
                </a:solidFill>
                <a:latin typeface="Futura Condensed" panose="020B0806000000000000" pitchFamily="34" charset="0"/>
              </a:rPr>
              <a:t>: Recommendation System</a:t>
            </a:r>
          </a:p>
        </p:txBody>
      </p:sp>
      <p:cxnSp>
        <p:nvCxnSpPr>
          <p:cNvPr id="32" name="Straight Connector 31">
            <a:extLst>
              <a:ext uri="{FF2B5EF4-FFF2-40B4-BE49-F238E27FC236}">
                <a16:creationId xmlns:a16="http://schemas.microsoft.com/office/drawing/2014/main" id="{DD5ABBB4-6B79-3F43-B8FA-C9E731F71734}"/>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A8324BC2-2BE0-F342-A6BF-17F8539601A2}"/>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Interactable Tweets</a:t>
            </a:r>
          </a:p>
        </p:txBody>
      </p:sp>
      <p:pic>
        <p:nvPicPr>
          <p:cNvPr id="7" name="Picture 6" descr="Graphical user interface&#10;&#10;Description automatically generated">
            <a:extLst>
              <a:ext uri="{FF2B5EF4-FFF2-40B4-BE49-F238E27FC236}">
                <a16:creationId xmlns:a16="http://schemas.microsoft.com/office/drawing/2014/main" id="{104C9711-B71B-7844-A846-B34F84ABA727}"/>
              </a:ext>
            </a:extLst>
          </p:cNvPr>
          <p:cNvPicPr>
            <a:picLocks noChangeAspect="1"/>
          </p:cNvPicPr>
          <p:nvPr/>
        </p:nvPicPr>
        <p:blipFill>
          <a:blip r:embed="rId3"/>
          <a:stretch>
            <a:fillRect/>
          </a:stretch>
        </p:blipFill>
        <p:spPr>
          <a:xfrm>
            <a:off x="8317951" y="418995"/>
            <a:ext cx="2741504" cy="5936270"/>
          </a:xfrm>
          <a:prstGeom prst="rect">
            <a:avLst/>
          </a:prstGeom>
        </p:spPr>
      </p:pic>
      <p:grpSp>
        <p:nvGrpSpPr>
          <p:cNvPr id="24" name="Group 23">
            <a:extLst>
              <a:ext uri="{FF2B5EF4-FFF2-40B4-BE49-F238E27FC236}">
                <a16:creationId xmlns:a16="http://schemas.microsoft.com/office/drawing/2014/main" id="{59CDE9EF-7683-F740-925B-29D7EFAB55F8}"/>
              </a:ext>
            </a:extLst>
          </p:cNvPr>
          <p:cNvGrpSpPr/>
          <p:nvPr/>
        </p:nvGrpSpPr>
        <p:grpSpPr>
          <a:xfrm>
            <a:off x="1363774" y="3056853"/>
            <a:ext cx="4838906" cy="1320060"/>
            <a:chOff x="1412836" y="3876168"/>
            <a:chExt cx="4316895" cy="1009490"/>
          </a:xfrm>
        </p:grpSpPr>
        <p:sp>
          <p:nvSpPr>
            <p:cNvPr id="25" name="Rectangle 24">
              <a:extLst>
                <a:ext uri="{FF2B5EF4-FFF2-40B4-BE49-F238E27FC236}">
                  <a16:creationId xmlns:a16="http://schemas.microsoft.com/office/drawing/2014/main" id="{5D11C189-545F-384D-BF48-C96B3A53B4C1}"/>
                </a:ext>
              </a:extLst>
            </p:cNvPr>
            <p:cNvSpPr/>
            <p:nvPr/>
          </p:nvSpPr>
          <p:spPr>
            <a:xfrm>
              <a:off x="1412836" y="4169731"/>
              <a:ext cx="4316895" cy="715927"/>
            </a:xfrm>
            <a:prstGeom prst="rect">
              <a:avLst/>
            </a:prstGeom>
          </p:spPr>
          <p:txBody>
            <a:bodyPr wrap="square" lIns="182843" tIns="91422" rIns="182843" bIns="91422">
              <a:spAutoFit/>
            </a:bodyPr>
            <a:lstStyle/>
            <a:p>
              <a:pPr>
                <a:lnSpc>
                  <a:spcPct val="130000"/>
                </a:lnSpc>
              </a:pPr>
              <a:r>
                <a:rPr lang="en-US" sz="1300" dirty="0">
                  <a:solidFill>
                    <a:schemeClr val="bg1">
                      <a:lumMod val="50000"/>
                    </a:schemeClr>
                  </a:solidFill>
                  <a:latin typeface="Futura Condensed" panose="020B0806000000000000" pitchFamily="34" charset="0"/>
                  <a:ea typeface="Open Sans" panose="020B0606030504020204" pitchFamily="34" charset="0"/>
                  <a:cs typeface="Roboto Light"/>
                </a:rPr>
                <a:t>Starting off, we give the user a pool of categories to select from; for example Sports, Politics, News, etc. A selection from one of the categories will lead you to tweet suggestions sorted by popularity (favorites/retweets) and popular profiles</a:t>
              </a:r>
            </a:p>
          </p:txBody>
        </p:sp>
        <p:sp>
          <p:nvSpPr>
            <p:cNvPr id="26" name="Rectangle 25">
              <a:extLst>
                <a:ext uri="{FF2B5EF4-FFF2-40B4-BE49-F238E27FC236}">
                  <a16:creationId xmlns:a16="http://schemas.microsoft.com/office/drawing/2014/main" id="{7EE8D16E-D75B-7441-A238-E024ACF6C335}"/>
                </a:ext>
              </a:extLst>
            </p:cNvPr>
            <p:cNvSpPr/>
            <p:nvPr/>
          </p:nvSpPr>
          <p:spPr>
            <a:xfrm>
              <a:off x="1412836" y="3876168"/>
              <a:ext cx="2466583" cy="372684"/>
            </a:xfrm>
            <a:prstGeom prst="rect">
              <a:avLst/>
            </a:prstGeom>
          </p:spPr>
          <p:txBody>
            <a:bodyPr wrap="none" lIns="182843" tIns="91422" rIns="182843" bIns="91422">
              <a:spAutoFit/>
            </a:bodyPr>
            <a:lstStyle/>
            <a:p>
              <a:pPr>
                <a:lnSpc>
                  <a:spcPct val="130000"/>
                </a:lnSpc>
              </a:pPr>
              <a:r>
                <a:rPr lang="en-US" sz="1700" b="1" dirty="0">
                  <a:solidFill>
                    <a:srgbClr val="3F3E3D"/>
                  </a:solidFill>
                  <a:latin typeface="Futura Condensed" panose="020B0806000000000000" pitchFamily="34" charset="0"/>
                </a:rPr>
                <a:t>How We Provide Recommendations</a:t>
              </a:r>
            </a:p>
          </p:txBody>
        </p:sp>
      </p:grpSp>
      <p:grpSp>
        <p:nvGrpSpPr>
          <p:cNvPr id="27" name="Group 26">
            <a:extLst>
              <a:ext uri="{FF2B5EF4-FFF2-40B4-BE49-F238E27FC236}">
                <a16:creationId xmlns:a16="http://schemas.microsoft.com/office/drawing/2014/main" id="{2EB08D2E-0593-604A-AAE1-E2868140A5FF}"/>
              </a:ext>
            </a:extLst>
          </p:cNvPr>
          <p:cNvGrpSpPr/>
          <p:nvPr/>
        </p:nvGrpSpPr>
        <p:grpSpPr>
          <a:xfrm>
            <a:off x="1363774" y="1824495"/>
            <a:ext cx="5296107" cy="1321226"/>
            <a:chOff x="1409494" y="4980522"/>
            <a:chExt cx="4724774" cy="1010384"/>
          </a:xfrm>
        </p:grpSpPr>
        <p:sp>
          <p:nvSpPr>
            <p:cNvPr id="28" name="Rectangle 27">
              <a:extLst>
                <a:ext uri="{FF2B5EF4-FFF2-40B4-BE49-F238E27FC236}">
                  <a16:creationId xmlns:a16="http://schemas.microsoft.com/office/drawing/2014/main" id="{898A3C76-4B2E-EA4D-8D0E-1EEF9FA696E9}"/>
                </a:ext>
              </a:extLst>
            </p:cNvPr>
            <p:cNvSpPr/>
            <p:nvPr/>
          </p:nvSpPr>
          <p:spPr>
            <a:xfrm>
              <a:off x="1412836" y="5274977"/>
              <a:ext cx="4721432" cy="715929"/>
            </a:xfrm>
            <a:prstGeom prst="rect">
              <a:avLst/>
            </a:prstGeom>
          </p:spPr>
          <p:txBody>
            <a:bodyPr wrap="square" lIns="182843" tIns="91422" rIns="182843" bIns="91422">
              <a:spAutoFit/>
            </a:bodyPr>
            <a:lstStyle/>
            <a:p>
              <a:pPr>
                <a:lnSpc>
                  <a:spcPct val="130000"/>
                </a:lnSpc>
              </a:pPr>
              <a:r>
                <a:rPr lang="en-US" sz="1300" dirty="0">
                  <a:solidFill>
                    <a:schemeClr val="bg1">
                      <a:lumMod val="50000"/>
                    </a:schemeClr>
                  </a:solidFill>
                  <a:latin typeface="Futura Condensed" panose="020B0806000000000000" pitchFamily="34" charset="0"/>
                  <a:ea typeface="Open Sans" panose="020B0606030504020204" pitchFamily="34" charset="0"/>
                  <a:cs typeface="Roboto Light"/>
                </a:rPr>
                <a:t>You a lot more likely to watch a movie if your friends like the movie. </a:t>
              </a:r>
              <a:r>
                <a:rPr lang="en-US" sz="1300" dirty="0" err="1">
                  <a:solidFill>
                    <a:schemeClr val="bg1">
                      <a:lumMod val="50000"/>
                    </a:schemeClr>
                  </a:solidFill>
                  <a:latin typeface="Futura Condensed" panose="020B0806000000000000" pitchFamily="34" charset="0"/>
                  <a:ea typeface="Open Sans" panose="020B0606030504020204" pitchFamily="34" charset="0"/>
                  <a:cs typeface="Roboto Light"/>
                </a:rPr>
                <a:t>Sqroll</a:t>
              </a:r>
              <a:r>
                <a:rPr lang="en-US" sz="1300" dirty="0">
                  <a:solidFill>
                    <a:schemeClr val="bg1">
                      <a:lumMod val="50000"/>
                    </a:schemeClr>
                  </a:solidFill>
                  <a:latin typeface="Futura Condensed" panose="020B0806000000000000" pitchFamily="34" charset="0"/>
                  <a:ea typeface="Open Sans" panose="020B0606030504020204" pitchFamily="34" charset="0"/>
                  <a:cs typeface="Roboto Light"/>
                </a:rPr>
                <a:t> allows users to upload tweets to share within your group, similar to Instagram close-friends, with the exception that we will also generate personalized content based on the group’s interests</a:t>
              </a:r>
            </a:p>
          </p:txBody>
        </p:sp>
        <p:sp>
          <p:nvSpPr>
            <p:cNvPr id="29" name="Rectangle 28">
              <a:extLst>
                <a:ext uri="{FF2B5EF4-FFF2-40B4-BE49-F238E27FC236}">
                  <a16:creationId xmlns:a16="http://schemas.microsoft.com/office/drawing/2014/main" id="{26D53BE1-8384-B946-AA4C-8FF0A4C5BC43}"/>
                </a:ext>
              </a:extLst>
            </p:cNvPr>
            <p:cNvSpPr/>
            <p:nvPr/>
          </p:nvSpPr>
          <p:spPr>
            <a:xfrm>
              <a:off x="1409494" y="4980522"/>
              <a:ext cx="973642" cy="372685"/>
            </a:xfrm>
            <a:prstGeom prst="rect">
              <a:avLst/>
            </a:prstGeom>
          </p:spPr>
          <p:txBody>
            <a:bodyPr wrap="none" lIns="182843" tIns="91422" rIns="182843" bIns="91422">
              <a:spAutoFit/>
            </a:bodyPr>
            <a:lstStyle/>
            <a:p>
              <a:pPr>
                <a:lnSpc>
                  <a:spcPct val="130000"/>
                </a:lnSpc>
              </a:pPr>
              <a:r>
                <a:rPr lang="en-US" sz="1700" b="1" dirty="0">
                  <a:solidFill>
                    <a:srgbClr val="3F3E3D"/>
                  </a:solidFill>
                  <a:latin typeface="Futura Condensed" panose="020B0806000000000000" pitchFamily="34" charset="0"/>
                </a:rPr>
                <a:t>Motivation</a:t>
              </a:r>
            </a:p>
          </p:txBody>
        </p:sp>
      </p:grpSp>
      <p:grpSp>
        <p:nvGrpSpPr>
          <p:cNvPr id="30" name="Group 29">
            <a:extLst>
              <a:ext uri="{FF2B5EF4-FFF2-40B4-BE49-F238E27FC236}">
                <a16:creationId xmlns:a16="http://schemas.microsoft.com/office/drawing/2014/main" id="{D81EA270-55A3-1B46-92C0-3F890F9E5CC5}"/>
              </a:ext>
            </a:extLst>
          </p:cNvPr>
          <p:cNvGrpSpPr/>
          <p:nvPr/>
        </p:nvGrpSpPr>
        <p:grpSpPr>
          <a:xfrm>
            <a:off x="1393636" y="4284308"/>
            <a:ext cx="4960827" cy="1341807"/>
            <a:chOff x="1412836" y="2638163"/>
            <a:chExt cx="4425663" cy="1026122"/>
          </a:xfrm>
        </p:grpSpPr>
        <p:sp>
          <p:nvSpPr>
            <p:cNvPr id="34" name="Rectangle 33">
              <a:extLst>
                <a:ext uri="{FF2B5EF4-FFF2-40B4-BE49-F238E27FC236}">
                  <a16:creationId xmlns:a16="http://schemas.microsoft.com/office/drawing/2014/main" id="{981F582B-BC9F-C540-80E3-477B73DF928F}"/>
                </a:ext>
              </a:extLst>
            </p:cNvPr>
            <p:cNvSpPr/>
            <p:nvPr/>
          </p:nvSpPr>
          <p:spPr>
            <a:xfrm>
              <a:off x="1416948" y="2638163"/>
              <a:ext cx="978676" cy="372685"/>
            </a:xfrm>
            <a:prstGeom prst="rect">
              <a:avLst/>
            </a:prstGeom>
          </p:spPr>
          <p:txBody>
            <a:bodyPr wrap="none" lIns="182843" tIns="91422" rIns="182843" bIns="91422">
              <a:spAutoFit/>
            </a:bodyPr>
            <a:lstStyle/>
            <a:p>
              <a:pPr>
                <a:lnSpc>
                  <a:spcPct val="130000"/>
                </a:lnSpc>
              </a:pPr>
              <a:r>
                <a:rPr lang="en-US" sz="1700" b="1" dirty="0">
                  <a:solidFill>
                    <a:srgbClr val="3F3E3D"/>
                  </a:solidFill>
                  <a:latin typeface="Futura Condensed" panose="020B0806000000000000" pitchFamily="34" charset="0"/>
                </a:rPr>
                <a:t>Conclusion</a:t>
              </a:r>
            </a:p>
          </p:txBody>
        </p:sp>
        <p:sp>
          <p:nvSpPr>
            <p:cNvPr id="36" name="Rectangle 35">
              <a:extLst>
                <a:ext uri="{FF2B5EF4-FFF2-40B4-BE49-F238E27FC236}">
                  <a16:creationId xmlns:a16="http://schemas.microsoft.com/office/drawing/2014/main" id="{1C41C3EE-55ED-EA43-9369-90940617C5C1}"/>
                </a:ext>
              </a:extLst>
            </p:cNvPr>
            <p:cNvSpPr/>
            <p:nvPr/>
          </p:nvSpPr>
          <p:spPr>
            <a:xfrm>
              <a:off x="1412836" y="2948357"/>
              <a:ext cx="4425663" cy="715928"/>
            </a:xfrm>
            <a:prstGeom prst="rect">
              <a:avLst/>
            </a:prstGeom>
          </p:spPr>
          <p:txBody>
            <a:bodyPr wrap="square" lIns="182843" tIns="91422" rIns="182843" bIns="91422">
              <a:spAutoFit/>
            </a:bodyPr>
            <a:lstStyle/>
            <a:p>
              <a:pPr>
                <a:lnSpc>
                  <a:spcPct val="130000"/>
                </a:lnSpc>
              </a:pPr>
              <a:r>
                <a:rPr lang="en-US" sz="1300" dirty="0">
                  <a:solidFill>
                    <a:schemeClr val="bg1">
                      <a:lumMod val="50000"/>
                    </a:schemeClr>
                  </a:solidFill>
                  <a:latin typeface="Futura Condensed" panose="020B0806000000000000" pitchFamily="34" charset="0"/>
                  <a:ea typeface="Open Sans" panose="020B0606030504020204" pitchFamily="34" charset="0"/>
                  <a:cs typeface="Roboto Light"/>
                </a:rPr>
                <a:t>At the end of the day, Tweets, </a:t>
              </a:r>
              <a:r>
                <a:rPr lang="en-US" sz="1300" dirty="0" err="1">
                  <a:solidFill>
                    <a:schemeClr val="bg1">
                      <a:lumMod val="50000"/>
                    </a:schemeClr>
                  </a:solidFill>
                  <a:latin typeface="Futura Condensed" panose="020B0806000000000000" pitchFamily="34" charset="0"/>
                  <a:ea typeface="Open Sans" panose="020B0606030504020204" pitchFamily="34" charset="0"/>
                  <a:cs typeface="Roboto Light"/>
                </a:rPr>
                <a:t>TikToks</a:t>
              </a:r>
              <a:r>
                <a:rPr lang="en-US" sz="1300" dirty="0">
                  <a:solidFill>
                    <a:schemeClr val="bg1">
                      <a:lumMod val="50000"/>
                    </a:schemeClr>
                  </a:solidFill>
                  <a:latin typeface="Futura Condensed" panose="020B0806000000000000" pitchFamily="34" charset="0"/>
                  <a:ea typeface="Open Sans" panose="020B0606030504020204" pitchFamily="34" charset="0"/>
                  <a:cs typeface="Roboto Light"/>
                </a:rPr>
                <a:t>, Articles are all a source of entertainment that we use to keep minds occupied. But when shared in with friends and the people close to us, they become an opportunity to create conversation and opportunity to become closer</a:t>
              </a:r>
            </a:p>
          </p:txBody>
        </p:sp>
      </p:grpSp>
    </p:spTree>
    <p:extLst>
      <p:ext uri="{BB962C8B-B14F-4D97-AF65-F5344CB8AC3E}">
        <p14:creationId xmlns:p14="http://schemas.microsoft.com/office/powerpoint/2010/main" val="27453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4785F1-FFA3-8B48-9A20-81FB47BCDA2E}"/>
              </a:ext>
            </a:extLst>
          </p:cNvPr>
          <p:cNvPicPr>
            <a:picLocks noChangeAspect="1"/>
          </p:cNvPicPr>
          <p:nvPr/>
        </p:nvPicPr>
        <p:blipFill>
          <a:blip r:embed="rId2">
            <a:alphaModFix amt="70000"/>
          </a:blip>
          <a:stretch>
            <a:fillRect/>
          </a:stretch>
        </p:blipFill>
        <p:spPr>
          <a:xfrm>
            <a:off x="-45828" y="-62106"/>
            <a:ext cx="12407903" cy="7072505"/>
          </a:xfrm>
          <a:prstGeom prst="rect">
            <a:avLst/>
          </a:prstGeom>
        </p:spPr>
      </p:pic>
      <p:sp>
        <p:nvSpPr>
          <p:cNvPr id="5" name="Rectangle 4">
            <a:extLst>
              <a:ext uri="{FF2B5EF4-FFF2-40B4-BE49-F238E27FC236}">
                <a16:creationId xmlns:a16="http://schemas.microsoft.com/office/drawing/2014/main" id="{90B7A996-835C-499C-AD6D-D45B52A32D58}"/>
              </a:ext>
            </a:extLst>
          </p:cNvPr>
          <p:cNvSpPr/>
          <p:nvPr/>
        </p:nvSpPr>
        <p:spPr>
          <a:xfrm>
            <a:off x="0" y="0"/>
            <a:ext cx="12192000" cy="7319043"/>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70DBF8D-845F-2E49-B03F-403D45D700F0}"/>
              </a:ext>
            </a:extLst>
          </p:cNvPr>
          <p:cNvSpPr>
            <a:spLocks noGrp="1"/>
          </p:cNvSpPr>
          <p:nvPr>
            <p:ph type="sldNum" sz="quarter" idx="12"/>
          </p:nvPr>
        </p:nvSpPr>
        <p:spPr/>
        <p:txBody>
          <a:bodyPr/>
          <a:lstStyle/>
          <a:p>
            <a:fld id="{16EF6A19-7367-5D4C-AC10-6C900C5D886F}" type="slidenum">
              <a:rPr lang="en-US" smtClean="0"/>
              <a:pPr/>
              <a:t>8</a:t>
            </a:fld>
            <a:endParaRPr lang="en-US" dirty="0"/>
          </a:p>
        </p:txBody>
      </p:sp>
    </p:spTree>
    <p:extLst>
      <p:ext uri="{BB962C8B-B14F-4D97-AF65-F5344CB8AC3E}">
        <p14:creationId xmlns:p14="http://schemas.microsoft.com/office/powerpoint/2010/main" val="389114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8115E5B0-C5FD-CD41-B3B2-26DB0C1A285C}"/>
              </a:ext>
            </a:extLst>
          </p:cNvPr>
          <p:cNvSpPr txBox="1">
            <a:spLocks/>
          </p:cNvSpPr>
          <p:nvPr/>
        </p:nvSpPr>
        <p:spPr>
          <a:xfrm>
            <a:off x="857698" y="2399954"/>
            <a:ext cx="4757327" cy="7426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14354"/>
            <a:endParaRPr lang="en-US" i="1" dirty="0">
              <a:solidFill>
                <a:srgbClr val="BE5106"/>
              </a:solidFill>
              <a:latin typeface="Muli" pitchFamily="2" charset="77"/>
              <a:ea typeface="Montserrat Light" charset="0"/>
              <a:cs typeface="Montserrat Light" charset="0"/>
            </a:endParaRPr>
          </a:p>
          <a:p>
            <a:pPr algn="ctr" defTabSz="914354"/>
            <a:r>
              <a:rPr lang="en-US" i="1" dirty="0">
                <a:solidFill>
                  <a:srgbClr val="BE5106"/>
                </a:solidFill>
                <a:latin typeface="Muli" pitchFamily="2" charset="77"/>
                <a:ea typeface="Montserrat Light" charset="0"/>
                <a:cs typeface="Montserrat Light" charset="0"/>
              </a:rPr>
              <a:t> </a:t>
            </a: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i="1" dirty="0">
              <a:solidFill>
                <a:srgbClr val="BE5106"/>
              </a:solidFill>
              <a:latin typeface="Muli" pitchFamily="2" charset="77"/>
              <a:ea typeface="Montserrat Light" charset="0"/>
              <a:cs typeface="Montserrat Light" charset="0"/>
            </a:endParaRPr>
          </a:p>
          <a:p>
            <a:pPr algn="ctr" defTabSz="914354"/>
            <a:endParaRPr lang="en-US" b="1" dirty="0">
              <a:solidFill>
                <a:srgbClr val="BE5106"/>
              </a:solidFill>
              <a:latin typeface="Muli" pitchFamily="2" charset="77"/>
              <a:ea typeface="Montserrat" charset="0"/>
              <a:cs typeface="Montserrat" charset="0"/>
            </a:endParaRPr>
          </a:p>
        </p:txBody>
      </p:sp>
      <p:grpSp>
        <p:nvGrpSpPr>
          <p:cNvPr id="18" name="Group 17">
            <a:extLst>
              <a:ext uri="{FF2B5EF4-FFF2-40B4-BE49-F238E27FC236}">
                <a16:creationId xmlns:a16="http://schemas.microsoft.com/office/drawing/2014/main" id="{919B152E-893A-A04A-8E99-230447B41CCA}"/>
              </a:ext>
            </a:extLst>
          </p:cNvPr>
          <p:cNvGrpSpPr/>
          <p:nvPr/>
        </p:nvGrpSpPr>
        <p:grpSpPr>
          <a:xfrm>
            <a:off x="800129" y="1805340"/>
            <a:ext cx="749030" cy="749030"/>
            <a:chOff x="397268" y="1340166"/>
            <a:chExt cx="749030" cy="749030"/>
          </a:xfrm>
          <a:solidFill>
            <a:srgbClr val="65D36E"/>
          </a:solidFill>
        </p:grpSpPr>
        <p:sp>
          <p:nvSpPr>
            <p:cNvPr id="21" name="Flowchart: Connector 42">
              <a:extLst>
                <a:ext uri="{FF2B5EF4-FFF2-40B4-BE49-F238E27FC236}">
                  <a16:creationId xmlns:a16="http://schemas.microsoft.com/office/drawing/2014/main" id="{DD7DAEFC-CC80-0E4C-9562-601964E2F9E6}"/>
                </a:ext>
              </a:extLst>
            </p:cNvPr>
            <p:cNvSpPr/>
            <p:nvPr/>
          </p:nvSpPr>
          <p:spPr>
            <a:xfrm>
              <a:off x="397268" y="1340166"/>
              <a:ext cx="749030" cy="749030"/>
            </a:xfrm>
            <a:prstGeom prst="flowChartConnector">
              <a:avLst/>
            </a:prstGeom>
            <a:grpFill/>
            <a:ln>
              <a:solidFill>
                <a:srgbClr val="9F5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5D36E"/>
                </a:solidFill>
                <a:latin typeface="Muli" pitchFamily="2" charset="77"/>
              </a:endParaRPr>
            </a:p>
          </p:txBody>
        </p:sp>
        <p:sp>
          <p:nvSpPr>
            <p:cNvPr id="24" name="TextBox 23">
              <a:extLst>
                <a:ext uri="{FF2B5EF4-FFF2-40B4-BE49-F238E27FC236}">
                  <a16:creationId xmlns:a16="http://schemas.microsoft.com/office/drawing/2014/main" id="{33FB5F4E-879F-5449-9F76-A2A66DD816EB}"/>
                </a:ext>
              </a:extLst>
            </p:cNvPr>
            <p:cNvSpPr txBox="1"/>
            <p:nvPr/>
          </p:nvSpPr>
          <p:spPr>
            <a:xfrm>
              <a:off x="594427" y="1420416"/>
              <a:ext cx="354712" cy="523220"/>
            </a:xfrm>
            <a:prstGeom prst="rect">
              <a:avLst/>
            </a:prstGeom>
            <a:grpFill/>
          </p:spPr>
          <p:txBody>
            <a:bodyPr wrap="square" rtlCol="0">
              <a:spAutoFit/>
            </a:bodyPr>
            <a:lstStyle/>
            <a:p>
              <a:r>
                <a:rPr lang="en-US" sz="2800" dirty="0">
                  <a:solidFill>
                    <a:srgbClr val="65D36E"/>
                  </a:solidFill>
                  <a:latin typeface="Muli" pitchFamily="2" charset="77"/>
                </a:rPr>
                <a:t>1</a:t>
              </a:r>
              <a:endParaRPr lang="en-US" dirty="0">
                <a:solidFill>
                  <a:srgbClr val="65D36E"/>
                </a:solidFill>
                <a:latin typeface="Muli" pitchFamily="2" charset="77"/>
              </a:endParaRPr>
            </a:p>
          </p:txBody>
        </p:sp>
      </p:grpSp>
      <p:sp>
        <p:nvSpPr>
          <p:cNvPr id="25" name="Oval 24">
            <a:extLst>
              <a:ext uri="{FF2B5EF4-FFF2-40B4-BE49-F238E27FC236}">
                <a16:creationId xmlns:a16="http://schemas.microsoft.com/office/drawing/2014/main" id="{BA886D1D-2BCB-B440-AF7A-9AAA04957074}"/>
              </a:ext>
            </a:extLst>
          </p:cNvPr>
          <p:cNvSpPr/>
          <p:nvPr/>
        </p:nvSpPr>
        <p:spPr>
          <a:xfrm>
            <a:off x="798405" y="1799677"/>
            <a:ext cx="774553" cy="777240"/>
          </a:xfrm>
          <a:prstGeom prst="ellipse">
            <a:avLst/>
          </a:prstGeom>
          <a:solidFill>
            <a:srgbClr val="32353F"/>
          </a:solidFill>
          <a:ln w="88900">
            <a:solidFill>
              <a:srgbClr val="EA6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4DC4D"/>
              </a:highlight>
              <a:latin typeface="Muli" pitchFamily="2" charset="77"/>
            </a:endParaRPr>
          </a:p>
        </p:txBody>
      </p:sp>
      <p:cxnSp>
        <p:nvCxnSpPr>
          <p:cNvPr id="26" name="Straight Connector 25">
            <a:extLst>
              <a:ext uri="{FF2B5EF4-FFF2-40B4-BE49-F238E27FC236}">
                <a16:creationId xmlns:a16="http://schemas.microsoft.com/office/drawing/2014/main" id="{F4A56338-E401-A142-8F01-102E3602819B}"/>
              </a:ext>
            </a:extLst>
          </p:cNvPr>
          <p:cNvCxnSpPr/>
          <p:nvPr/>
        </p:nvCxnSpPr>
        <p:spPr>
          <a:xfrm flipV="1">
            <a:off x="1572959" y="2170236"/>
            <a:ext cx="682172" cy="1"/>
          </a:xfrm>
          <a:prstGeom prst="line">
            <a:avLst/>
          </a:prstGeom>
          <a:ln>
            <a:solidFill>
              <a:srgbClr val="FC6500"/>
            </a:solidFill>
            <a:tailEnd type="oval"/>
          </a:ln>
        </p:spPr>
        <p:style>
          <a:lnRef idx="1">
            <a:schemeClr val="accent1"/>
          </a:lnRef>
          <a:fillRef idx="0">
            <a:schemeClr val="accent1"/>
          </a:fillRef>
          <a:effectRef idx="0">
            <a:schemeClr val="accent1"/>
          </a:effectRef>
          <a:fontRef idx="minor">
            <a:schemeClr val="tx1"/>
          </a:fontRef>
        </p:style>
      </p:cxnSp>
      <p:sp>
        <p:nvSpPr>
          <p:cNvPr id="27" name="Shape 142">
            <a:extLst>
              <a:ext uri="{FF2B5EF4-FFF2-40B4-BE49-F238E27FC236}">
                <a16:creationId xmlns:a16="http://schemas.microsoft.com/office/drawing/2014/main" id="{AAAF88EE-DD2A-4043-80C0-B88BDA54524C}"/>
              </a:ext>
            </a:extLst>
          </p:cNvPr>
          <p:cNvSpPr txBox="1"/>
          <p:nvPr/>
        </p:nvSpPr>
        <p:spPr>
          <a:xfrm>
            <a:off x="2406169" y="1734078"/>
            <a:ext cx="6527363" cy="628725"/>
          </a:xfrm>
          <a:prstGeom prst="rect">
            <a:avLst/>
          </a:prstGeom>
          <a:noFill/>
          <a:ln>
            <a:noFill/>
          </a:ln>
        </p:spPr>
        <p:txBody>
          <a:bodyPr lIns="121900" tIns="121900" rIns="121900" bIns="121900" anchor="t" anchorCtr="0">
            <a:noAutofit/>
          </a:bodyPr>
          <a:lstStyle/>
          <a:p>
            <a:pPr>
              <a:lnSpc>
                <a:spcPct val="150000"/>
              </a:lnSpc>
            </a:pPr>
            <a:r>
              <a:rPr lang="en-US" sz="2400" dirty="0">
                <a:solidFill>
                  <a:srgbClr val="EA6E2C"/>
                </a:solidFill>
                <a:latin typeface="Futura Condensed" panose="020B0806000000000000" pitchFamily="34" charset="0"/>
                <a:ea typeface="Avenir Next" charset="0"/>
                <a:cs typeface="Avenir Next" charset="0"/>
                <a:sym typeface="Montserrat"/>
              </a:rPr>
              <a:t>Connection to Twitter API</a:t>
            </a:r>
            <a:endParaRPr lang="en" sz="2400" dirty="0">
              <a:solidFill>
                <a:srgbClr val="EA6E2C"/>
              </a:solidFill>
              <a:latin typeface="Futura Condensed" panose="020B0806000000000000" pitchFamily="34" charset="0"/>
              <a:ea typeface="Avenir Next" charset="0"/>
              <a:cs typeface="Avenir Next" charset="0"/>
              <a:sym typeface="Montserrat"/>
            </a:endParaRPr>
          </a:p>
        </p:txBody>
      </p:sp>
      <p:cxnSp>
        <p:nvCxnSpPr>
          <p:cNvPr id="29" name="Straight Connector 28">
            <a:extLst>
              <a:ext uri="{FF2B5EF4-FFF2-40B4-BE49-F238E27FC236}">
                <a16:creationId xmlns:a16="http://schemas.microsoft.com/office/drawing/2014/main" id="{D39C57E0-8DE0-1344-B726-9AA007489260}"/>
              </a:ext>
            </a:extLst>
          </p:cNvPr>
          <p:cNvCxnSpPr/>
          <p:nvPr/>
        </p:nvCxnSpPr>
        <p:spPr>
          <a:xfrm flipV="1">
            <a:off x="1572959" y="3613145"/>
            <a:ext cx="682172" cy="1"/>
          </a:xfrm>
          <a:prstGeom prst="line">
            <a:avLst/>
          </a:prstGeom>
          <a:ln>
            <a:solidFill>
              <a:srgbClr val="FC6500"/>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3A2EC0-2076-DE41-9F4A-02510E673F68}"/>
              </a:ext>
            </a:extLst>
          </p:cNvPr>
          <p:cNvCxnSpPr/>
          <p:nvPr/>
        </p:nvCxnSpPr>
        <p:spPr>
          <a:xfrm flipV="1">
            <a:off x="1572959" y="5067454"/>
            <a:ext cx="682172" cy="1"/>
          </a:xfrm>
          <a:prstGeom prst="line">
            <a:avLst/>
          </a:prstGeom>
          <a:ln>
            <a:solidFill>
              <a:srgbClr val="FC6500"/>
            </a:solidFill>
            <a:tailEnd type="oval"/>
          </a:ln>
        </p:spPr>
        <p:style>
          <a:lnRef idx="1">
            <a:schemeClr val="accent1"/>
          </a:lnRef>
          <a:fillRef idx="0">
            <a:schemeClr val="accent1"/>
          </a:fillRef>
          <a:effectRef idx="0">
            <a:schemeClr val="accent1"/>
          </a:effectRef>
          <a:fontRef idx="minor">
            <a:schemeClr val="tx1"/>
          </a:fontRef>
        </p:style>
      </p:cxnSp>
      <p:sp>
        <p:nvSpPr>
          <p:cNvPr id="32" name="Shape 142">
            <a:extLst>
              <a:ext uri="{FF2B5EF4-FFF2-40B4-BE49-F238E27FC236}">
                <a16:creationId xmlns:a16="http://schemas.microsoft.com/office/drawing/2014/main" id="{E48C2A1A-391D-314F-B197-602B8C43A46E}"/>
              </a:ext>
            </a:extLst>
          </p:cNvPr>
          <p:cNvSpPr txBox="1"/>
          <p:nvPr/>
        </p:nvSpPr>
        <p:spPr>
          <a:xfrm>
            <a:off x="2392172" y="3665357"/>
            <a:ext cx="9009713" cy="874437"/>
          </a:xfrm>
          <a:prstGeom prst="rect">
            <a:avLst/>
          </a:prstGeom>
          <a:noFill/>
          <a:ln>
            <a:noFill/>
          </a:ln>
        </p:spPr>
        <p:txBody>
          <a:bodyPr lIns="121900" tIns="121900" rIns="121900" bIns="121900" anchor="t" anchorCtr="0">
            <a:noAutofit/>
          </a:bodyPr>
          <a:lstStyle/>
          <a:p>
            <a:r>
              <a:rPr lang="en-US" dirty="0">
                <a:solidFill>
                  <a:srgbClr val="3E3E3E"/>
                </a:solidFill>
                <a:latin typeface="Futura Condensed" panose="020B0806000000000000" pitchFamily="34" charset="0"/>
                <a:ea typeface="Raleway Light" charset="0"/>
                <a:cs typeface="Raleway Light" charset="0"/>
                <a:sym typeface="Montserrat"/>
              </a:rPr>
              <a:t>Twitter limits the number of requests we can send and process. This means pulling tweets is not sustainable as the number of users in our application scales. Twitter will get annoyed, stop processing our requests, and our app fails</a:t>
            </a:r>
            <a:endParaRPr lang="en" dirty="0">
              <a:solidFill>
                <a:srgbClr val="3E3E3E"/>
              </a:solidFill>
              <a:latin typeface="Futura Condensed" panose="020B0806000000000000" pitchFamily="34" charset="0"/>
              <a:ea typeface="Raleway Light" charset="0"/>
              <a:cs typeface="Raleway Light" charset="0"/>
              <a:sym typeface="Montserrat"/>
            </a:endParaRPr>
          </a:p>
        </p:txBody>
      </p:sp>
      <p:sp>
        <p:nvSpPr>
          <p:cNvPr id="33" name="Shape 142">
            <a:extLst>
              <a:ext uri="{FF2B5EF4-FFF2-40B4-BE49-F238E27FC236}">
                <a16:creationId xmlns:a16="http://schemas.microsoft.com/office/drawing/2014/main" id="{E990F2C7-4844-204B-AEDC-431341BA1B5D}"/>
              </a:ext>
            </a:extLst>
          </p:cNvPr>
          <p:cNvSpPr txBox="1"/>
          <p:nvPr/>
        </p:nvSpPr>
        <p:spPr>
          <a:xfrm>
            <a:off x="2392172" y="5121323"/>
            <a:ext cx="8463670" cy="902933"/>
          </a:xfrm>
          <a:prstGeom prst="rect">
            <a:avLst/>
          </a:prstGeom>
          <a:noFill/>
          <a:ln>
            <a:noFill/>
          </a:ln>
        </p:spPr>
        <p:txBody>
          <a:bodyPr lIns="121900" tIns="121900" rIns="121900" bIns="121900" anchor="t" anchorCtr="0">
            <a:noAutofit/>
          </a:bodyPr>
          <a:lstStyle/>
          <a:p>
            <a:r>
              <a:rPr lang="en-US" dirty="0">
                <a:solidFill>
                  <a:srgbClr val="3E3E3E"/>
                </a:solidFill>
                <a:latin typeface="Futura Condensed" panose="020B0806000000000000" pitchFamily="34" charset="0"/>
                <a:ea typeface="Raleway Light" charset="0"/>
                <a:cs typeface="Raleway Light" charset="0"/>
                <a:sym typeface="Montserrat"/>
              </a:rPr>
              <a:t>Streaming is another way to request for tweets. Instead of establishing new connections every tweet, we establish a single connection, which constantly feeds us tweets that we cache into our database and can refer to anytime</a:t>
            </a:r>
            <a:endParaRPr lang="en" dirty="0">
              <a:solidFill>
                <a:srgbClr val="3E3E3E"/>
              </a:solidFill>
              <a:latin typeface="Futura Condensed" panose="020B0806000000000000" pitchFamily="34" charset="0"/>
              <a:ea typeface="Raleway Light" charset="0"/>
              <a:cs typeface="Raleway Light" charset="0"/>
              <a:sym typeface="Montserrat"/>
            </a:endParaRPr>
          </a:p>
        </p:txBody>
      </p:sp>
      <p:sp>
        <p:nvSpPr>
          <p:cNvPr id="36" name="Shape 142">
            <a:extLst>
              <a:ext uri="{FF2B5EF4-FFF2-40B4-BE49-F238E27FC236}">
                <a16:creationId xmlns:a16="http://schemas.microsoft.com/office/drawing/2014/main" id="{3FB01816-32E7-DA40-8E54-117496446A43}"/>
              </a:ext>
            </a:extLst>
          </p:cNvPr>
          <p:cNvSpPr txBox="1"/>
          <p:nvPr/>
        </p:nvSpPr>
        <p:spPr>
          <a:xfrm>
            <a:off x="2415208" y="3163918"/>
            <a:ext cx="4676707" cy="628725"/>
          </a:xfrm>
          <a:prstGeom prst="rect">
            <a:avLst/>
          </a:prstGeom>
          <a:noFill/>
          <a:ln>
            <a:noFill/>
          </a:ln>
        </p:spPr>
        <p:txBody>
          <a:bodyPr lIns="121900" tIns="121900" rIns="121900" bIns="121900" anchor="t" anchorCtr="0">
            <a:noAutofit/>
          </a:bodyPr>
          <a:lstStyle/>
          <a:p>
            <a:pPr>
              <a:lnSpc>
                <a:spcPct val="150000"/>
              </a:lnSpc>
            </a:pPr>
            <a:r>
              <a:rPr lang="en-US" sz="2400" dirty="0">
                <a:solidFill>
                  <a:srgbClr val="EA6E2C"/>
                </a:solidFill>
                <a:latin typeface="Futura Condensed" panose="020B0806000000000000" pitchFamily="34" charset="0"/>
                <a:ea typeface="Avenir Next" charset="0"/>
                <a:cs typeface="Avenir Next" charset="0"/>
                <a:sym typeface="Montserrat"/>
              </a:rPr>
              <a:t>The Problem</a:t>
            </a:r>
            <a:endParaRPr lang="en" sz="2400" dirty="0">
              <a:solidFill>
                <a:srgbClr val="EA6E2C"/>
              </a:solidFill>
              <a:latin typeface="Futura Condensed" panose="020B0806000000000000" pitchFamily="34" charset="0"/>
              <a:ea typeface="Avenir Next" charset="0"/>
              <a:cs typeface="Avenir Next" charset="0"/>
              <a:sym typeface="Montserrat"/>
            </a:endParaRPr>
          </a:p>
        </p:txBody>
      </p:sp>
      <p:sp>
        <p:nvSpPr>
          <p:cNvPr id="38" name="Shape 142">
            <a:extLst>
              <a:ext uri="{FF2B5EF4-FFF2-40B4-BE49-F238E27FC236}">
                <a16:creationId xmlns:a16="http://schemas.microsoft.com/office/drawing/2014/main" id="{B02D5113-B585-5649-A128-0FA2B4385892}"/>
              </a:ext>
            </a:extLst>
          </p:cNvPr>
          <p:cNvSpPr txBox="1"/>
          <p:nvPr/>
        </p:nvSpPr>
        <p:spPr>
          <a:xfrm>
            <a:off x="2422064" y="4627006"/>
            <a:ext cx="4882503" cy="628725"/>
          </a:xfrm>
          <a:prstGeom prst="rect">
            <a:avLst/>
          </a:prstGeom>
          <a:noFill/>
          <a:ln>
            <a:noFill/>
          </a:ln>
        </p:spPr>
        <p:txBody>
          <a:bodyPr lIns="121900" tIns="121900" rIns="121900" bIns="121900" anchor="t" anchorCtr="0">
            <a:noAutofit/>
          </a:bodyPr>
          <a:lstStyle/>
          <a:p>
            <a:pPr>
              <a:lnSpc>
                <a:spcPct val="150000"/>
              </a:lnSpc>
            </a:pPr>
            <a:r>
              <a:rPr lang="en" sz="2400" dirty="0">
                <a:solidFill>
                  <a:srgbClr val="EA6E2C"/>
                </a:solidFill>
                <a:latin typeface="Futura Condensed" panose="020B0806000000000000" pitchFamily="34" charset="0"/>
                <a:ea typeface="Avenir Next" charset="0"/>
                <a:cs typeface="Avenir Next" charset="0"/>
                <a:sym typeface="Montserrat"/>
              </a:rPr>
              <a:t>Solution</a:t>
            </a:r>
          </a:p>
        </p:txBody>
      </p:sp>
      <p:sp>
        <p:nvSpPr>
          <p:cNvPr id="39" name="Shape 142">
            <a:extLst>
              <a:ext uri="{FF2B5EF4-FFF2-40B4-BE49-F238E27FC236}">
                <a16:creationId xmlns:a16="http://schemas.microsoft.com/office/drawing/2014/main" id="{8E196E54-BB63-CF47-BB6D-E694CFA50120}"/>
              </a:ext>
            </a:extLst>
          </p:cNvPr>
          <p:cNvSpPr txBox="1"/>
          <p:nvPr/>
        </p:nvSpPr>
        <p:spPr>
          <a:xfrm>
            <a:off x="2406169" y="2316030"/>
            <a:ext cx="8685772" cy="874437"/>
          </a:xfrm>
          <a:prstGeom prst="rect">
            <a:avLst/>
          </a:prstGeom>
          <a:noFill/>
          <a:ln>
            <a:noFill/>
          </a:ln>
        </p:spPr>
        <p:txBody>
          <a:bodyPr lIns="121900" tIns="121900" rIns="121900" bIns="121900" anchor="t" anchorCtr="0">
            <a:noAutofit/>
          </a:bodyPr>
          <a:lstStyle/>
          <a:p>
            <a:r>
              <a:rPr lang="en-US" dirty="0">
                <a:solidFill>
                  <a:srgbClr val="3E3E3E"/>
                </a:solidFill>
                <a:latin typeface="Futura Condensed" panose="020B0806000000000000" pitchFamily="34" charset="0"/>
                <a:ea typeface="Raleway Light" charset="0"/>
                <a:cs typeface="Raleway Light" charset="0"/>
                <a:sym typeface="Montserrat"/>
              </a:rPr>
              <a:t>Every time we </a:t>
            </a:r>
            <a:r>
              <a:rPr lang="en-US" b="1" dirty="0">
                <a:solidFill>
                  <a:srgbClr val="3E3E3E"/>
                </a:solidFill>
                <a:latin typeface="Futura Condensed" panose="020B0806000000000000" pitchFamily="34" charset="0"/>
                <a:ea typeface="Raleway Light" charset="0"/>
                <a:cs typeface="Raleway Light" charset="0"/>
                <a:sym typeface="Montserrat"/>
              </a:rPr>
              <a:t>pull</a:t>
            </a:r>
            <a:r>
              <a:rPr lang="en-US" dirty="0">
                <a:solidFill>
                  <a:srgbClr val="3E3E3E"/>
                </a:solidFill>
                <a:latin typeface="Futura Condensed" panose="020B0806000000000000" pitchFamily="34" charset="0"/>
                <a:ea typeface="Raleway Light" charset="0"/>
                <a:cs typeface="Raleway Light" charset="0"/>
                <a:sym typeface="Montserrat"/>
              </a:rPr>
              <a:t> a tweet, a new connection must be formed between our client end and Twitter. We send a request, Twitter processes the request, and gives us a tweet. This means that for every tweet, we must send a separate request</a:t>
            </a:r>
            <a:endParaRPr lang="en" dirty="0">
              <a:solidFill>
                <a:srgbClr val="3E3E3E"/>
              </a:solidFill>
              <a:latin typeface="Futura Condensed" panose="020B0806000000000000" pitchFamily="34" charset="0"/>
              <a:ea typeface="Raleway Light" charset="0"/>
              <a:cs typeface="Raleway Light" charset="0"/>
              <a:sym typeface="Montserrat"/>
            </a:endParaRPr>
          </a:p>
        </p:txBody>
      </p:sp>
      <p:sp>
        <p:nvSpPr>
          <p:cNvPr id="41" name="Oval 40">
            <a:extLst>
              <a:ext uri="{FF2B5EF4-FFF2-40B4-BE49-F238E27FC236}">
                <a16:creationId xmlns:a16="http://schemas.microsoft.com/office/drawing/2014/main" id="{BBED2552-0DED-3049-AD1F-0CDFDE49F715}"/>
              </a:ext>
            </a:extLst>
          </p:cNvPr>
          <p:cNvSpPr/>
          <p:nvPr/>
        </p:nvSpPr>
        <p:spPr>
          <a:xfrm>
            <a:off x="790115" y="3276737"/>
            <a:ext cx="774553" cy="777240"/>
          </a:xfrm>
          <a:prstGeom prst="ellipse">
            <a:avLst/>
          </a:prstGeom>
          <a:solidFill>
            <a:srgbClr val="32353F"/>
          </a:solidFill>
          <a:ln w="88900">
            <a:solidFill>
              <a:srgbClr val="EA6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4DC4D"/>
              </a:highlight>
              <a:latin typeface="Muli" pitchFamily="2" charset="77"/>
            </a:endParaRPr>
          </a:p>
        </p:txBody>
      </p:sp>
      <p:sp>
        <p:nvSpPr>
          <p:cNvPr id="42" name="Oval 41">
            <a:extLst>
              <a:ext uri="{FF2B5EF4-FFF2-40B4-BE49-F238E27FC236}">
                <a16:creationId xmlns:a16="http://schemas.microsoft.com/office/drawing/2014/main" id="{EB6468FF-56F2-8944-A077-F28E623AC2FE}"/>
              </a:ext>
            </a:extLst>
          </p:cNvPr>
          <p:cNvSpPr/>
          <p:nvPr/>
        </p:nvSpPr>
        <p:spPr>
          <a:xfrm>
            <a:off x="783206" y="4677949"/>
            <a:ext cx="774553" cy="777240"/>
          </a:xfrm>
          <a:prstGeom prst="ellipse">
            <a:avLst/>
          </a:prstGeom>
          <a:solidFill>
            <a:srgbClr val="32353F"/>
          </a:solidFill>
          <a:ln w="88900">
            <a:solidFill>
              <a:srgbClr val="EA6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4DC4D"/>
              </a:highlight>
              <a:latin typeface="Muli" pitchFamily="2" charset="77"/>
            </a:endParaRPr>
          </a:p>
        </p:txBody>
      </p:sp>
      <p:pic>
        <p:nvPicPr>
          <p:cNvPr id="43" name="Picture 42">
            <a:extLst>
              <a:ext uri="{FF2B5EF4-FFF2-40B4-BE49-F238E27FC236}">
                <a16:creationId xmlns:a16="http://schemas.microsoft.com/office/drawing/2014/main" id="{9BB8F5EA-E639-1C40-9382-A0592A60CADE}"/>
              </a:ext>
            </a:extLst>
          </p:cNvPr>
          <p:cNvPicPr>
            <a:picLocks noChangeAspect="1"/>
          </p:cNvPicPr>
          <p:nvPr/>
        </p:nvPicPr>
        <p:blipFill>
          <a:blip r:embed="rId3"/>
          <a:stretch>
            <a:fillRect/>
          </a:stretch>
        </p:blipFill>
        <p:spPr>
          <a:xfrm>
            <a:off x="940897" y="4880573"/>
            <a:ext cx="429712" cy="429712"/>
          </a:xfrm>
          <a:prstGeom prst="rect">
            <a:avLst/>
          </a:prstGeom>
        </p:spPr>
      </p:pic>
      <p:sp>
        <p:nvSpPr>
          <p:cNvPr id="34" name="Slide Number Placeholder 10">
            <a:extLst>
              <a:ext uri="{FF2B5EF4-FFF2-40B4-BE49-F238E27FC236}">
                <a16:creationId xmlns:a16="http://schemas.microsoft.com/office/drawing/2014/main" id="{3C9A3000-7176-A444-9B35-51915464A76D}"/>
              </a:ext>
            </a:extLst>
          </p:cNvPr>
          <p:cNvSpPr>
            <a:spLocks noGrp="1"/>
          </p:cNvSpPr>
          <p:nvPr>
            <p:ph type="sldNum" sz="quarter" idx="12"/>
          </p:nvPr>
        </p:nvSpPr>
        <p:spPr>
          <a:xfrm>
            <a:off x="11530584" y="6318504"/>
            <a:ext cx="2743200" cy="365125"/>
          </a:xfrm>
          <a:prstGeom prst="rect">
            <a:avLst/>
          </a:prstGeom>
        </p:spPr>
        <p:txBody>
          <a:bodyPr/>
          <a:lstStyle/>
          <a:p>
            <a:fld id="{16EF6A19-7367-5D4C-AC10-6C900C5D886F}" type="slidenum">
              <a:rPr lang="en-US" smtClean="0"/>
              <a:t>9</a:t>
            </a:fld>
            <a:endParaRPr lang="en-US" dirty="0"/>
          </a:p>
        </p:txBody>
      </p:sp>
      <p:sp>
        <p:nvSpPr>
          <p:cNvPr id="37" name="Rectangle 36">
            <a:extLst>
              <a:ext uri="{FF2B5EF4-FFF2-40B4-BE49-F238E27FC236}">
                <a16:creationId xmlns:a16="http://schemas.microsoft.com/office/drawing/2014/main" id="{CFB0B06B-A1A7-0840-8D55-96EED26B1530}"/>
              </a:ext>
            </a:extLst>
          </p:cNvPr>
          <p:cNvSpPr/>
          <p:nvPr/>
        </p:nvSpPr>
        <p:spPr>
          <a:xfrm>
            <a:off x="0" y="6323012"/>
            <a:ext cx="12192000" cy="534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E3E3E"/>
                </a:solidFill>
                <a:latin typeface="Futura Condensed" panose="020B0806000000000000" pitchFamily="34" charset="0"/>
              </a:rPr>
              <a:t>Introduction |</a:t>
            </a:r>
            <a:r>
              <a:rPr lang="en-US" b="1" dirty="0">
                <a:solidFill>
                  <a:srgbClr val="EA6E2C"/>
                </a:solidFill>
                <a:latin typeface="Futura Condensed" panose="020B0806000000000000" pitchFamily="34" charset="0"/>
              </a:rPr>
              <a:t>Recommendation </a:t>
            </a:r>
            <a:r>
              <a:rPr lang="en-US" b="1" dirty="0" err="1">
                <a:solidFill>
                  <a:srgbClr val="EA6E2C"/>
                </a:solidFill>
                <a:latin typeface="Futura Condensed" panose="020B0806000000000000" pitchFamily="34" charset="0"/>
              </a:rPr>
              <a:t>System</a:t>
            </a:r>
            <a:r>
              <a:rPr lang="en-US" dirty="0" err="1">
                <a:solidFill>
                  <a:srgbClr val="3E3E3E"/>
                </a:solidFill>
                <a:latin typeface="Futura Condensed" panose="020B0806000000000000" pitchFamily="34" charset="0"/>
              </a:rPr>
              <a:t>|Future</a:t>
            </a:r>
            <a:r>
              <a:rPr lang="en-US" dirty="0">
                <a:solidFill>
                  <a:srgbClr val="3E3E3E"/>
                </a:solidFill>
                <a:latin typeface="Futura Condensed" panose="020B0806000000000000" pitchFamily="34" charset="0"/>
              </a:rPr>
              <a:t> Plans</a:t>
            </a:r>
          </a:p>
        </p:txBody>
      </p:sp>
      <p:sp>
        <p:nvSpPr>
          <p:cNvPr id="28" name="Title 1">
            <a:extLst>
              <a:ext uri="{FF2B5EF4-FFF2-40B4-BE49-F238E27FC236}">
                <a16:creationId xmlns:a16="http://schemas.microsoft.com/office/drawing/2014/main" id="{C9DC844C-0E15-5D4C-8A5B-98E1CAF6C36E}"/>
              </a:ext>
            </a:extLst>
          </p:cNvPr>
          <p:cNvSpPr txBox="1">
            <a:spLocks/>
          </p:cNvSpPr>
          <p:nvPr/>
        </p:nvSpPr>
        <p:spPr>
          <a:xfrm>
            <a:off x="381000" y="460708"/>
            <a:ext cx="10515600" cy="534988"/>
          </a:xfrm>
          <a:prstGeom prst="rect">
            <a:avLst/>
          </a:prstGeom>
        </p:spPr>
        <p:txBody>
          <a:bodyPr/>
          <a:lstStyle>
            <a:lvl1pPr algn="l" defTabSz="914400" rtl="0" eaLnBrk="1" latinLnBrk="0" hangingPunct="1">
              <a:lnSpc>
                <a:spcPct val="90000"/>
              </a:lnSpc>
              <a:spcBef>
                <a:spcPct val="0"/>
              </a:spcBef>
              <a:buNone/>
              <a:defRPr sz="2600" kern="1200">
                <a:solidFill>
                  <a:schemeClr val="tx1"/>
                </a:solidFill>
                <a:latin typeface="Muli" pitchFamily="2" charset="77"/>
                <a:ea typeface="+mj-ea"/>
                <a:cs typeface="+mj-cs"/>
              </a:defRPr>
            </a:lvl1pPr>
          </a:lstStyle>
          <a:p>
            <a:r>
              <a:rPr lang="en-US" dirty="0">
                <a:solidFill>
                  <a:srgbClr val="3E3E3E"/>
                </a:solidFill>
                <a:latin typeface="Futura Condensed" panose="020B0806000000000000" pitchFamily="34" charset="0"/>
              </a:rPr>
              <a:t>Scalability: Streaming vs. Pulling</a:t>
            </a:r>
          </a:p>
        </p:txBody>
      </p:sp>
      <p:cxnSp>
        <p:nvCxnSpPr>
          <p:cNvPr id="40" name="Straight Connector 39">
            <a:extLst>
              <a:ext uri="{FF2B5EF4-FFF2-40B4-BE49-F238E27FC236}">
                <a16:creationId xmlns:a16="http://schemas.microsoft.com/office/drawing/2014/main" id="{F0AE4F07-DF62-8649-8B5A-7991BDB75959}"/>
              </a:ext>
            </a:extLst>
          </p:cNvPr>
          <p:cNvCxnSpPr>
            <a:cxnSpLocks/>
          </p:cNvCxnSpPr>
          <p:nvPr/>
        </p:nvCxnSpPr>
        <p:spPr>
          <a:xfrm>
            <a:off x="472480" y="1221822"/>
            <a:ext cx="731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A878F006-97D3-9E40-97AE-92EEA1831993}"/>
              </a:ext>
            </a:extLst>
          </p:cNvPr>
          <p:cNvSpPr txBox="1">
            <a:spLocks/>
          </p:cNvSpPr>
          <p:nvPr/>
        </p:nvSpPr>
        <p:spPr>
          <a:xfrm>
            <a:off x="381000" y="827454"/>
            <a:ext cx="10515600" cy="534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EA6E2C"/>
                </a:solidFill>
                <a:latin typeface="Futura Condensed" panose="020B0806000000000000" pitchFamily="34" charset="0"/>
                <a:ea typeface="+mn-ea"/>
                <a:cs typeface="+mn-cs"/>
              </a:rPr>
              <a:t>Azure </a:t>
            </a:r>
            <a:r>
              <a:rPr lang="en-US" sz="2000" dirty="0" err="1">
                <a:solidFill>
                  <a:srgbClr val="EA6E2C"/>
                </a:solidFill>
                <a:latin typeface="Futura Condensed" panose="020B0806000000000000" pitchFamily="34" charset="0"/>
                <a:ea typeface="+mn-ea"/>
                <a:cs typeface="+mn-cs"/>
              </a:rPr>
              <a:t>AD</a:t>
            </a:r>
            <a:r>
              <a:rPr lang="en-US" sz="2000" dirty="0" err="1">
                <a:solidFill>
                  <a:srgbClr val="EA6E2C"/>
                </a:solidFill>
                <a:latin typeface="Futura Condensed" panose="020B0806000000000000" pitchFamily="34" charset="0"/>
                <a:ea typeface="+mn-ea"/>
                <a:cs typeface="+mn-cs"/>
                <a:sym typeface="Wingdings" pitchFamily="2" charset="2"/>
              </a:rPr>
              <a:t>|Nike</a:t>
            </a:r>
            <a:r>
              <a:rPr lang="en-US" sz="2000" dirty="0">
                <a:solidFill>
                  <a:srgbClr val="EA6E2C"/>
                </a:solidFill>
                <a:latin typeface="Futura Condensed" panose="020B0806000000000000" pitchFamily="34" charset="0"/>
                <a:ea typeface="+mn-ea"/>
                <a:cs typeface="+mn-cs"/>
                <a:sym typeface="Wingdings" pitchFamily="2" charset="2"/>
              </a:rPr>
              <a:t> Applications</a:t>
            </a:r>
            <a:endParaRPr lang="en-US" sz="2000" dirty="0">
              <a:solidFill>
                <a:srgbClr val="EA6E2C"/>
              </a:solidFill>
              <a:latin typeface="Futura Condensed" panose="020B0806000000000000" pitchFamily="34" charset="0"/>
              <a:ea typeface="+mn-ea"/>
              <a:cs typeface="+mn-cs"/>
            </a:endParaRPr>
          </a:p>
        </p:txBody>
      </p:sp>
      <p:pic>
        <p:nvPicPr>
          <p:cNvPr id="3" name="Picture 2" descr="Icon&#10;&#10;Description automatically generated">
            <a:extLst>
              <a:ext uri="{FF2B5EF4-FFF2-40B4-BE49-F238E27FC236}">
                <a16:creationId xmlns:a16="http://schemas.microsoft.com/office/drawing/2014/main" id="{7C153D59-C539-264A-986E-7C47DC62D9D3}"/>
              </a:ext>
            </a:extLst>
          </p:cNvPr>
          <p:cNvPicPr>
            <a:picLocks noChangeAspect="1"/>
          </p:cNvPicPr>
          <p:nvPr/>
        </p:nvPicPr>
        <p:blipFill>
          <a:blip r:embed="rId4"/>
          <a:stretch>
            <a:fillRect/>
          </a:stretch>
        </p:blipFill>
        <p:spPr>
          <a:xfrm>
            <a:off x="3474731" y="4973685"/>
            <a:ext cx="213350" cy="213350"/>
          </a:xfrm>
          <a:prstGeom prst="rect">
            <a:avLst/>
          </a:prstGeom>
        </p:spPr>
      </p:pic>
      <p:pic>
        <p:nvPicPr>
          <p:cNvPr id="6" name="Picture 5">
            <a:extLst>
              <a:ext uri="{FF2B5EF4-FFF2-40B4-BE49-F238E27FC236}">
                <a16:creationId xmlns:a16="http://schemas.microsoft.com/office/drawing/2014/main" id="{80257CD8-4FFA-D94A-9075-5F8DFEF8B535}"/>
              </a:ext>
            </a:extLst>
          </p:cNvPr>
          <p:cNvPicPr>
            <a:picLocks noChangeAspect="1"/>
          </p:cNvPicPr>
          <p:nvPr/>
        </p:nvPicPr>
        <p:blipFill>
          <a:blip r:embed="rId5"/>
          <a:stretch>
            <a:fillRect/>
          </a:stretch>
        </p:blipFill>
        <p:spPr>
          <a:xfrm>
            <a:off x="940897" y="3429000"/>
            <a:ext cx="473895" cy="473895"/>
          </a:xfrm>
          <a:prstGeom prst="rect">
            <a:avLst/>
          </a:prstGeom>
        </p:spPr>
      </p:pic>
      <p:pic>
        <p:nvPicPr>
          <p:cNvPr id="12" name="Picture 11" descr="Icon&#10;&#10;Description automatically generated">
            <a:extLst>
              <a:ext uri="{FF2B5EF4-FFF2-40B4-BE49-F238E27FC236}">
                <a16:creationId xmlns:a16="http://schemas.microsoft.com/office/drawing/2014/main" id="{5D1B620B-EB75-1341-88F6-C7C4D5B257A1}"/>
              </a:ext>
            </a:extLst>
          </p:cNvPr>
          <p:cNvPicPr>
            <a:picLocks noChangeAspect="1"/>
          </p:cNvPicPr>
          <p:nvPr/>
        </p:nvPicPr>
        <p:blipFill>
          <a:blip r:embed="rId6"/>
          <a:stretch>
            <a:fillRect/>
          </a:stretch>
        </p:blipFill>
        <p:spPr>
          <a:xfrm>
            <a:off x="940897" y="1928918"/>
            <a:ext cx="457089" cy="457089"/>
          </a:xfrm>
          <a:prstGeom prst="rect">
            <a:avLst/>
          </a:prstGeom>
        </p:spPr>
      </p:pic>
    </p:spTree>
    <p:extLst>
      <p:ext uri="{BB962C8B-B14F-4D97-AF65-F5344CB8AC3E}">
        <p14:creationId xmlns:p14="http://schemas.microsoft.com/office/powerpoint/2010/main" val="1520532609"/>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10057</TotalTime>
  <Words>974</Words>
  <Application>Microsoft Macintosh PowerPoint</Application>
  <PresentationFormat>Widescreen</PresentationFormat>
  <Paragraphs>133</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Cabin</vt:lpstr>
      <vt:lpstr>Futura Condensed</vt:lpstr>
      <vt:lpstr>Calibri</vt:lpstr>
      <vt:lpstr>Futura Medium</vt:lpstr>
      <vt:lpstr>Futura Condensed Medium</vt:lpstr>
      <vt:lpstr>Arial</vt:lpstr>
      <vt:lpstr>Muli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Hsu</dc:creator>
  <cp:lastModifiedBy>Christopher Wang</cp:lastModifiedBy>
  <cp:revision>139</cp:revision>
  <dcterms:created xsi:type="dcterms:W3CDTF">2020-03-15T01:28:18Z</dcterms:created>
  <dcterms:modified xsi:type="dcterms:W3CDTF">2020-11-18T10:09:36Z</dcterms:modified>
</cp:coreProperties>
</file>